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22"/>
  </p:notesMasterIdLst>
  <p:sldIdLst>
    <p:sldId id="284" r:id="rId2"/>
    <p:sldId id="257" r:id="rId3"/>
    <p:sldId id="262" r:id="rId4"/>
    <p:sldId id="285" r:id="rId5"/>
    <p:sldId id="260" r:id="rId6"/>
    <p:sldId id="261" r:id="rId7"/>
    <p:sldId id="267" r:id="rId8"/>
    <p:sldId id="263" r:id="rId9"/>
    <p:sldId id="280" r:id="rId10"/>
    <p:sldId id="272" r:id="rId11"/>
    <p:sldId id="273" r:id="rId12"/>
    <p:sldId id="278" r:id="rId13"/>
    <p:sldId id="274" r:id="rId14"/>
    <p:sldId id="281" r:id="rId15"/>
    <p:sldId id="275" r:id="rId16"/>
    <p:sldId id="277" r:id="rId17"/>
    <p:sldId id="276" r:id="rId18"/>
    <p:sldId id="282" r:id="rId19"/>
    <p:sldId id="283" r:id="rId20"/>
    <p:sldId id="286"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ksana" initials=""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17375A"/>
    <a:srgbClr val="9BBB59"/>
    <a:srgbClr val="173963"/>
    <a:srgbClr val="193D69"/>
    <a:srgbClr val="14325E"/>
    <a:srgbClr val="17325E"/>
    <a:srgbClr val="6179A8"/>
    <a:srgbClr val="685DA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380" autoAdjust="0"/>
  </p:normalViewPr>
  <p:slideViewPr>
    <p:cSldViewPr>
      <p:cViewPr>
        <p:scale>
          <a:sx n="59" d="100"/>
          <a:sy n="59" d="100"/>
        </p:scale>
        <p:origin x="-2070" y="-12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B45C64-0AC2-439D-A903-D82F812601B6}" type="doc">
      <dgm:prSet loTypeId="urn:microsoft.com/office/officeart/2005/8/layout/cycle3" loCatId="cycle" qsTypeId="urn:microsoft.com/office/officeart/2005/8/quickstyle/simple1#1" qsCatId="simple" csTypeId="urn:microsoft.com/office/officeart/2005/8/colors/colorful3" csCatId="colorful" phldr="1"/>
      <dgm:spPr/>
      <dgm:t>
        <a:bodyPr/>
        <a:lstStyle/>
        <a:p>
          <a:endParaRPr lang="en-CA"/>
        </a:p>
      </dgm:t>
    </dgm:pt>
    <dgm:pt modelId="{86D482BB-E3DB-4362-AE59-12DEA86B9229}">
      <dgm:prSet phldrT="[Text]" custT="1"/>
      <dgm:spPr>
        <a:solidFill>
          <a:srgbClr val="9BBB59"/>
        </a:solidFill>
      </dgm:spPr>
      <dgm:t>
        <a:bodyPr/>
        <a:lstStyle/>
        <a:p>
          <a:r>
            <a:rPr lang="en-CA" sz="2000" b="1" dirty="0" smtClean="0"/>
            <a:t>Gateway Leadership</a:t>
          </a:r>
          <a:endParaRPr lang="en-CA" sz="2000" b="1" dirty="0"/>
        </a:p>
      </dgm:t>
    </dgm:pt>
    <dgm:pt modelId="{6A0ECB65-0B67-47DC-AB38-33188E7B6F57}" type="parTrans" cxnId="{A24B9B0B-60CD-4443-99CE-55AC4CA6CA49}">
      <dgm:prSet/>
      <dgm:spPr/>
      <dgm:t>
        <a:bodyPr/>
        <a:lstStyle/>
        <a:p>
          <a:endParaRPr lang="en-CA" sz="1600"/>
        </a:p>
      </dgm:t>
    </dgm:pt>
    <dgm:pt modelId="{E634B2D3-6883-4229-8A87-C45CC32998E5}" type="sibTrans" cxnId="{A24B9B0B-60CD-4443-99CE-55AC4CA6CA49}">
      <dgm:prSet/>
      <dgm:spPr/>
      <dgm:t>
        <a:bodyPr/>
        <a:lstStyle/>
        <a:p>
          <a:endParaRPr lang="en-CA" sz="1600" dirty="0"/>
        </a:p>
      </dgm:t>
    </dgm:pt>
    <dgm:pt modelId="{47239345-666D-4501-BE31-94A56EBFB72D}">
      <dgm:prSet phldrT="[Text]" custT="1"/>
      <dgm:spPr>
        <a:solidFill>
          <a:srgbClr val="17375A"/>
        </a:solidFill>
      </dgm:spPr>
      <dgm:t>
        <a:bodyPr/>
        <a:lstStyle/>
        <a:p>
          <a:r>
            <a:rPr lang="en-CA" sz="2000" b="1" dirty="0" smtClean="0"/>
            <a:t>Gateway Vision and Plan</a:t>
          </a:r>
          <a:endParaRPr lang="en-CA" sz="2000" b="1" dirty="0"/>
        </a:p>
      </dgm:t>
    </dgm:pt>
    <dgm:pt modelId="{82E0C422-C084-4587-BFE9-7D0C69DE6DFC}" type="parTrans" cxnId="{3E6AAA1A-3901-4AB7-BE0C-EDD3551546BC}">
      <dgm:prSet/>
      <dgm:spPr/>
      <dgm:t>
        <a:bodyPr/>
        <a:lstStyle/>
        <a:p>
          <a:endParaRPr lang="en-CA" sz="1600"/>
        </a:p>
      </dgm:t>
    </dgm:pt>
    <dgm:pt modelId="{8EAAD826-B4E4-4973-80CF-283D8FD854E9}" type="sibTrans" cxnId="{3E6AAA1A-3901-4AB7-BE0C-EDD3551546BC}">
      <dgm:prSet/>
      <dgm:spPr/>
      <dgm:t>
        <a:bodyPr/>
        <a:lstStyle/>
        <a:p>
          <a:endParaRPr lang="en-CA" sz="1600"/>
        </a:p>
      </dgm:t>
    </dgm:pt>
    <dgm:pt modelId="{AC7E59B5-C845-4F0E-A431-7C93895CFFAE}">
      <dgm:prSet phldrT="[Text]" custT="1"/>
      <dgm:spPr>
        <a:solidFill>
          <a:schemeClr val="accent4">
            <a:lumMod val="75000"/>
          </a:schemeClr>
        </a:solidFill>
      </dgm:spPr>
      <dgm:t>
        <a:bodyPr/>
        <a:lstStyle/>
        <a:p>
          <a:r>
            <a:rPr lang="en-CA" sz="2000" b="1" dirty="0" smtClean="0"/>
            <a:t>Gateway Plan Integration</a:t>
          </a:r>
          <a:endParaRPr lang="en-CA" sz="2000" b="1" dirty="0"/>
        </a:p>
      </dgm:t>
    </dgm:pt>
    <dgm:pt modelId="{99ED4383-3AC9-4C80-BE2D-B5E897A130D5}" type="parTrans" cxnId="{B7086192-AE0B-4BBD-AAF2-BF8AE8DE747F}">
      <dgm:prSet/>
      <dgm:spPr/>
      <dgm:t>
        <a:bodyPr/>
        <a:lstStyle/>
        <a:p>
          <a:endParaRPr lang="en-CA" sz="1600"/>
        </a:p>
      </dgm:t>
    </dgm:pt>
    <dgm:pt modelId="{8B640ADB-B66E-4993-9AA1-B64CF70F0CEE}" type="sibTrans" cxnId="{B7086192-AE0B-4BBD-AAF2-BF8AE8DE747F}">
      <dgm:prSet/>
      <dgm:spPr/>
      <dgm:t>
        <a:bodyPr/>
        <a:lstStyle/>
        <a:p>
          <a:endParaRPr lang="en-CA" sz="1600"/>
        </a:p>
      </dgm:t>
    </dgm:pt>
    <dgm:pt modelId="{DBB0A897-3F08-4C8B-A561-C6D48A167C96}">
      <dgm:prSet phldrT="[Text]" custT="1"/>
      <dgm:spPr>
        <a:solidFill>
          <a:srgbClr val="6179A8"/>
        </a:solidFill>
      </dgm:spPr>
      <dgm:t>
        <a:bodyPr/>
        <a:lstStyle/>
        <a:p>
          <a:pPr>
            <a:spcAft>
              <a:spcPts val="0"/>
            </a:spcAft>
          </a:pPr>
          <a:r>
            <a:rPr lang="en-CA" sz="2000" b="1" dirty="0" smtClean="0"/>
            <a:t>Communication</a:t>
          </a:r>
        </a:p>
        <a:p>
          <a:pPr>
            <a:spcAft>
              <a:spcPts val="0"/>
            </a:spcAft>
          </a:pPr>
          <a:r>
            <a:rPr lang="en-CA" sz="2000" b="1" dirty="0" smtClean="0"/>
            <a:t>and</a:t>
          </a:r>
        </a:p>
        <a:p>
          <a:pPr>
            <a:spcAft>
              <a:spcPct val="35000"/>
            </a:spcAft>
          </a:pPr>
          <a:r>
            <a:rPr lang="en-CA" sz="2000" b="1" dirty="0" smtClean="0"/>
            <a:t>Engagement</a:t>
          </a:r>
        </a:p>
      </dgm:t>
    </dgm:pt>
    <dgm:pt modelId="{BC3345B9-674F-44DB-8D94-5D364A8933AB}" type="parTrans" cxnId="{5799B87A-DE01-4AE0-881B-CCF147D8872B}">
      <dgm:prSet/>
      <dgm:spPr/>
      <dgm:t>
        <a:bodyPr/>
        <a:lstStyle/>
        <a:p>
          <a:endParaRPr lang="en-CA" sz="1600"/>
        </a:p>
      </dgm:t>
    </dgm:pt>
    <dgm:pt modelId="{ECEDA859-F95E-4BFF-A4D1-69E4BAAF3E66}" type="sibTrans" cxnId="{5799B87A-DE01-4AE0-881B-CCF147D8872B}">
      <dgm:prSet/>
      <dgm:spPr/>
      <dgm:t>
        <a:bodyPr/>
        <a:lstStyle/>
        <a:p>
          <a:endParaRPr lang="en-CA" sz="1600"/>
        </a:p>
      </dgm:t>
    </dgm:pt>
    <dgm:pt modelId="{E3F2EA8E-F366-497F-BD57-08EFAE7446D2}">
      <dgm:prSet phldrT="[Text]" custT="1"/>
      <dgm:spPr>
        <a:solidFill>
          <a:srgbClr val="685DAB"/>
        </a:solidFill>
      </dgm:spPr>
      <dgm:t>
        <a:bodyPr/>
        <a:lstStyle/>
        <a:p>
          <a:pPr>
            <a:spcAft>
              <a:spcPts val="0"/>
            </a:spcAft>
          </a:pPr>
          <a:r>
            <a:rPr lang="en-CA" sz="2000" b="1" dirty="0" smtClean="0"/>
            <a:t>Skill Development</a:t>
          </a:r>
        </a:p>
        <a:p>
          <a:pPr>
            <a:spcAft>
              <a:spcPts val="0"/>
            </a:spcAft>
          </a:pPr>
          <a:r>
            <a:rPr lang="en-CA" sz="2000" b="1" dirty="0" smtClean="0"/>
            <a:t>And </a:t>
          </a:r>
        </a:p>
        <a:p>
          <a:pPr>
            <a:spcAft>
              <a:spcPct val="35000"/>
            </a:spcAft>
          </a:pPr>
          <a:r>
            <a:rPr lang="en-CA" sz="2000" b="1" dirty="0" smtClean="0"/>
            <a:t>Training</a:t>
          </a:r>
          <a:endParaRPr lang="en-CA" sz="2000" b="1" dirty="0"/>
        </a:p>
      </dgm:t>
    </dgm:pt>
    <dgm:pt modelId="{88583C27-8DFE-487C-835C-A151957A23E6}" type="parTrans" cxnId="{1AA0FB7E-3D70-41C9-A5B4-62AECC830E81}">
      <dgm:prSet/>
      <dgm:spPr/>
      <dgm:t>
        <a:bodyPr/>
        <a:lstStyle/>
        <a:p>
          <a:endParaRPr lang="en-CA" sz="1600"/>
        </a:p>
      </dgm:t>
    </dgm:pt>
    <dgm:pt modelId="{BF1F2943-89CE-4802-816E-36EE6714D731}" type="sibTrans" cxnId="{1AA0FB7E-3D70-41C9-A5B4-62AECC830E81}">
      <dgm:prSet/>
      <dgm:spPr/>
      <dgm:t>
        <a:bodyPr/>
        <a:lstStyle/>
        <a:p>
          <a:endParaRPr lang="en-CA" sz="1600"/>
        </a:p>
      </dgm:t>
    </dgm:pt>
    <dgm:pt modelId="{B2E9CF98-40E6-4665-B162-4699E7E4ECDE}" type="pres">
      <dgm:prSet presAssocID="{ACB45C64-0AC2-439D-A903-D82F812601B6}" presName="Name0" presStyleCnt="0">
        <dgm:presLayoutVars>
          <dgm:dir/>
          <dgm:resizeHandles val="exact"/>
        </dgm:presLayoutVars>
      </dgm:prSet>
      <dgm:spPr/>
      <dgm:t>
        <a:bodyPr/>
        <a:lstStyle/>
        <a:p>
          <a:endParaRPr lang="en-CA"/>
        </a:p>
      </dgm:t>
    </dgm:pt>
    <dgm:pt modelId="{28F81DA7-9612-43E5-A11B-6CF3B146CEB1}" type="pres">
      <dgm:prSet presAssocID="{ACB45C64-0AC2-439D-A903-D82F812601B6}" presName="cycle" presStyleCnt="0"/>
      <dgm:spPr/>
    </dgm:pt>
    <dgm:pt modelId="{47B8363E-3170-4F6A-9BDA-952F2BE04D30}" type="pres">
      <dgm:prSet presAssocID="{86D482BB-E3DB-4362-AE59-12DEA86B9229}" presName="nodeFirstNode" presStyleLbl="node1" presStyleIdx="0" presStyleCnt="5">
        <dgm:presLayoutVars>
          <dgm:bulletEnabled val="1"/>
        </dgm:presLayoutVars>
      </dgm:prSet>
      <dgm:spPr/>
      <dgm:t>
        <a:bodyPr/>
        <a:lstStyle/>
        <a:p>
          <a:endParaRPr lang="en-CA"/>
        </a:p>
      </dgm:t>
    </dgm:pt>
    <dgm:pt modelId="{99133832-14D1-4BE1-AAB0-BF0C188EA846}" type="pres">
      <dgm:prSet presAssocID="{E634B2D3-6883-4229-8A87-C45CC32998E5}" presName="sibTransFirstNode" presStyleLbl="bgShp" presStyleIdx="0" presStyleCnt="1"/>
      <dgm:spPr/>
      <dgm:t>
        <a:bodyPr/>
        <a:lstStyle/>
        <a:p>
          <a:endParaRPr lang="en-CA"/>
        </a:p>
      </dgm:t>
    </dgm:pt>
    <dgm:pt modelId="{8BFA95B3-1D47-4AD1-BF24-7DFA6AA59841}" type="pres">
      <dgm:prSet presAssocID="{47239345-666D-4501-BE31-94A56EBFB72D}" presName="nodeFollowingNodes" presStyleLbl="node1" presStyleIdx="1" presStyleCnt="5" custScaleX="106174">
        <dgm:presLayoutVars>
          <dgm:bulletEnabled val="1"/>
        </dgm:presLayoutVars>
      </dgm:prSet>
      <dgm:spPr/>
      <dgm:t>
        <a:bodyPr/>
        <a:lstStyle/>
        <a:p>
          <a:endParaRPr lang="en-CA"/>
        </a:p>
      </dgm:t>
    </dgm:pt>
    <dgm:pt modelId="{CD5E24C9-9D88-42CD-A688-8EA84F066C77}" type="pres">
      <dgm:prSet presAssocID="{AC7E59B5-C845-4F0E-A431-7C93895CFFAE}" presName="nodeFollowingNodes" presStyleLbl="node1" presStyleIdx="2" presStyleCnt="5" custScaleX="115653" custRadScaleRad="108483" custRadScaleInc="-9626">
        <dgm:presLayoutVars>
          <dgm:bulletEnabled val="1"/>
        </dgm:presLayoutVars>
      </dgm:prSet>
      <dgm:spPr/>
      <dgm:t>
        <a:bodyPr/>
        <a:lstStyle/>
        <a:p>
          <a:endParaRPr lang="en-CA"/>
        </a:p>
      </dgm:t>
    </dgm:pt>
    <dgm:pt modelId="{505FD77F-02B4-49C1-8FE4-29B38EB203B2}" type="pres">
      <dgm:prSet presAssocID="{DBB0A897-3F08-4C8B-A561-C6D48A167C96}" presName="nodeFollowingNodes" presStyleLbl="node1" presStyleIdx="3" presStyleCnt="5" custScaleX="111936">
        <dgm:presLayoutVars>
          <dgm:bulletEnabled val="1"/>
        </dgm:presLayoutVars>
      </dgm:prSet>
      <dgm:spPr/>
      <dgm:t>
        <a:bodyPr/>
        <a:lstStyle/>
        <a:p>
          <a:endParaRPr lang="en-CA"/>
        </a:p>
      </dgm:t>
    </dgm:pt>
    <dgm:pt modelId="{6B46E381-4B15-4227-A3E4-69F1D0E7EBB8}" type="pres">
      <dgm:prSet presAssocID="{E3F2EA8E-F366-497F-BD57-08EFAE7446D2}" presName="nodeFollowingNodes" presStyleLbl="node1" presStyleIdx="4" presStyleCnt="5" custScaleX="112349">
        <dgm:presLayoutVars>
          <dgm:bulletEnabled val="1"/>
        </dgm:presLayoutVars>
      </dgm:prSet>
      <dgm:spPr/>
      <dgm:t>
        <a:bodyPr/>
        <a:lstStyle/>
        <a:p>
          <a:endParaRPr lang="en-CA"/>
        </a:p>
      </dgm:t>
    </dgm:pt>
  </dgm:ptLst>
  <dgm:cxnLst>
    <dgm:cxn modelId="{8B30C71C-0EA3-410F-BE8D-4C88BCB1AC06}" type="presOf" srcId="{E634B2D3-6883-4229-8A87-C45CC32998E5}" destId="{99133832-14D1-4BE1-AAB0-BF0C188EA846}" srcOrd="0" destOrd="0" presId="urn:microsoft.com/office/officeart/2005/8/layout/cycle3"/>
    <dgm:cxn modelId="{CC856424-621C-42B9-8E1F-C800D953B648}" type="presOf" srcId="{E3F2EA8E-F366-497F-BD57-08EFAE7446D2}" destId="{6B46E381-4B15-4227-A3E4-69F1D0E7EBB8}" srcOrd="0" destOrd="0" presId="urn:microsoft.com/office/officeart/2005/8/layout/cycle3"/>
    <dgm:cxn modelId="{C12F55EA-C623-457A-91AA-DEE06A43E87D}" type="presOf" srcId="{DBB0A897-3F08-4C8B-A561-C6D48A167C96}" destId="{505FD77F-02B4-49C1-8FE4-29B38EB203B2}" srcOrd="0" destOrd="0" presId="urn:microsoft.com/office/officeart/2005/8/layout/cycle3"/>
    <dgm:cxn modelId="{A24B9B0B-60CD-4443-99CE-55AC4CA6CA49}" srcId="{ACB45C64-0AC2-439D-A903-D82F812601B6}" destId="{86D482BB-E3DB-4362-AE59-12DEA86B9229}" srcOrd="0" destOrd="0" parTransId="{6A0ECB65-0B67-47DC-AB38-33188E7B6F57}" sibTransId="{E634B2D3-6883-4229-8A87-C45CC32998E5}"/>
    <dgm:cxn modelId="{5799B87A-DE01-4AE0-881B-CCF147D8872B}" srcId="{ACB45C64-0AC2-439D-A903-D82F812601B6}" destId="{DBB0A897-3F08-4C8B-A561-C6D48A167C96}" srcOrd="3" destOrd="0" parTransId="{BC3345B9-674F-44DB-8D94-5D364A8933AB}" sibTransId="{ECEDA859-F95E-4BFF-A4D1-69E4BAAF3E66}"/>
    <dgm:cxn modelId="{1AA0FB7E-3D70-41C9-A5B4-62AECC830E81}" srcId="{ACB45C64-0AC2-439D-A903-D82F812601B6}" destId="{E3F2EA8E-F366-497F-BD57-08EFAE7446D2}" srcOrd="4" destOrd="0" parTransId="{88583C27-8DFE-487C-835C-A151957A23E6}" sibTransId="{BF1F2943-89CE-4802-816E-36EE6714D731}"/>
    <dgm:cxn modelId="{111250CF-97B2-4B0B-B35E-2FDBB8D373FB}" type="presOf" srcId="{AC7E59B5-C845-4F0E-A431-7C93895CFFAE}" destId="{CD5E24C9-9D88-42CD-A688-8EA84F066C77}" srcOrd="0" destOrd="0" presId="urn:microsoft.com/office/officeart/2005/8/layout/cycle3"/>
    <dgm:cxn modelId="{3E6AAA1A-3901-4AB7-BE0C-EDD3551546BC}" srcId="{ACB45C64-0AC2-439D-A903-D82F812601B6}" destId="{47239345-666D-4501-BE31-94A56EBFB72D}" srcOrd="1" destOrd="0" parTransId="{82E0C422-C084-4587-BFE9-7D0C69DE6DFC}" sibTransId="{8EAAD826-B4E4-4973-80CF-283D8FD854E9}"/>
    <dgm:cxn modelId="{720B5DBF-3E96-4F67-8CBF-CCF85FA6CAFF}" type="presOf" srcId="{86D482BB-E3DB-4362-AE59-12DEA86B9229}" destId="{47B8363E-3170-4F6A-9BDA-952F2BE04D30}" srcOrd="0" destOrd="0" presId="urn:microsoft.com/office/officeart/2005/8/layout/cycle3"/>
    <dgm:cxn modelId="{123AEC75-D322-4D01-9605-669474E36D93}" type="presOf" srcId="{47239345-666D-4501-BE31-94A56EBFB72D}" destId="{8BFA95B3-1D47-4AD1-BF24-7DFA6AA59841}" srcOrd="0" destOrd="0" presId="urn:microsoft.com/office/officeart/2005/8/layout/cycle3"/>
    <dgm:cxn modelId="{A0BD3408-C058-4422-AF90-308EC11096FB}" type="presOf" srcId="{ACB45C64-0AC2-439D-A903-D82F812601B6}" destId="{B2E9CF98-40E6-4665-B162-4699E7E4ECDE}" srcOrd="0" destOrd="0" presId="urn:microsoft.com/office/officeart/2005/8/layout/cycle3"/>
    <dgm:cxn modelId="{B7086192-AE0B-4BBD-AAF2-BF8AE8DE747F}" srcId="{ACB45C64-0AC2-439D-A903-D82F812601B6}" destId="{AC7E59B5-C845-4F0E-A431-7C93895CFFAE}" srcOrd="2" destOrd="0" parTransId="{99ED4383-3AC9-4C80-BE2D-B5E897A130D5}" sibTransId="{8B640ADB-B66E-4993-9AA1-B64CF70F0CEE}"/>
    <dgm:cxn modelId="{DEF7E354-F8E6-4C40-ABF9-B25D624CC41A}" type="presParOf" srcId="{B2E9CF98-40E6-4665-B162-4699E7E4ECDE}" destId="{28F81DA7-9612-43E5-A11B-6CF3B146CEB1}" srcOrd="0" destOrd="0" presId="urn:microsoft.com/office/officeart/2005/8/layout/cycle3"/>
    <dgm:cxn modelId="{D07A7E92-E67D-4C3D-AD99-14361ED6EB62}" type="presParOf" srcId="{28F81DA7-9612-43E5-A11B-6CF3B146CEB1}" destId="{47B8363E-3170-4F6A-9BDA-952F2BE04D30}" srcOrd="0" destOrd="0" presId="urn:microsoft.com/office/officeart/2005/8/layout/cycle3"/>
    <dgm:cxn modelId="{78058DD6-C9B7-41F5-9CA6-9DAB7ADE3096}" type="presParOf" srcId="{28F81DA7-9612-43E5-A11B-6CF3B146CEB1}" destId="{99133832-14D1-4BE1-AAB0-BF0C188EA846}" srcOrd="1" destOrd="0" presId="urn:microsoft.com/office/officeart/2005/8/layout/cycle3"/>
    <dgm:cxn modelId="{8B36018F-4F4B-46EA-9DBC-8DDD13F7C935}" type="presParOf" srcId="{28F81DA7-9612-43E5-A11B-6CF3B146CEB1}" destId="{8BFA95B3-1D47-4AD1-BF24-7DFA6AA59841}" srcOrd="2" destOrd="0" presId="urn:microsoft.com/office/officeart/2005/8/layout/cycle3"/>
    <dgm:cxn modelId="{AEFE9AA7-FEE1-49A8-8F03-7C8493173724}" type="presParOf" srcId="{28F81DA7-9612-43E5-A11B-6CF3B146CEB1}" destId="{CD5E24C9-9D88-42CD-A688-8EA84F066C77}" srcOrd="3" destOrd="0" presId="urn:microsoft.com/office/officeart/2005/8/layout/cycle3"/>
    <dgm:cxn modelId="{E9CFB77E-D4E6-4027-BBE2-98595992E4AB}" type="presParOf" srcId="{28F81DA7-9612-43E5-A11B-6CF3B146CEB1}" destId="{505FD77F-02B4-49C1-8FE4-29B38EB203B2}" srcOrd="4" destOrd="0" presId="urn:microsoft.com/office/officeart/2005/8/layout/cycle3"/>
    <dgm:cxn modelId="{68AE34FF-AB5A-4292-811E-5BA8E97193A0}" type="presParOf" srcId="{28F81DA7-9612-43E5-A11B-6CF3B146CEB1}" destId="{6B46E381-4B15-4227-A3E4-69F1D0E7EBB8}"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741009-DE1C-445F-B6C1-1E98188F168D}" type="datetimeFigureOut">
              <a:rPr lang="en-CA"/>
              <a:pPr>
                <a:defRPr/>
              </a:pPr>
              <a:t>14/11/2012</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1597EE1-18B6-4E1F-B3EA-362098942A65}" type="slidenum">
              <a:rPr lang="en-CA"/>
              <a:pPr>
                <a:defRPr/>
              </a:pPr>
              <a:t>‹#›</a:t>
            </a:fld>
            <a:endParaRPr lang="en-CA"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Thank you for the invitation to attend your meeting and speak with you today about the results of a study that I chaired for the APGST. </a:t>
            </a:r>
          </a:p>
        </p:txBody>
      </p:sp>
      <p:sp>
        <p:nvSpPr>
          <p:cNvPr id="4" name="Slide Number Placeholder 3"/>
          <p:cNvSpPr>
            <a:spLocks noGrp="1"/>
          </p:cNvSpPr>
          <p:nvPr>
            <p:ph type="sldNum" sz="quarter" idx="5"/>
          </p:nvPr>
        </p:nvSpPr>
        <p:spPr/>
        <p:txBody>
          <a:bodyPr/>
          <a:lstStyle/>
          <a:p>
            <a:pPr>
              <a:defRPr/>
            </a:pPr>
            <a:fld id="{9AE8FFF9-706B-42B5-A435-F3C72F1CB330}" type="slidenum">
              <a:rPr lang="en-CA" smtClean="0"/>
              <a:pPr>
                <a:defRPr/>
              </a:pPr>
              <a:t>1</a:t>
            </a:fld>
            <a:endParaRPr lang="en-CA"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It was suggested that our Council could provide the suggested leadership in moving this initiative forward. Our executive have agreed with this assuming we can obtain the necessary funding required to meet this mandate.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planning</a:t>
            </a:r>
          </a:p>
          <a:p>
            <a:pPr lvl="1" eaLnBrk="1" hangingPunct="1">
              <a:spcBef>
                <a:spcPct val="0"/>
              </a:spcBef>
            </a:pPr>
            <a:r>
              <a:rPr lang="en-CA" smtClean="0"/>
              <a:t>We believe that a economic strategy for the region is long overdue</a:t>
            </a:r>
          </a:p>
          <a:p>
            <a:pPr eaLnBrk="1" hangingPunct="1">
              <a:spcBef>
                <a:spcPct val="0"/>
              </a:spcBef>
            </a:pPr>
            <a:endParaRPr lang="en-CA"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0F2D4E-6E7F-4E9D-ACFA-09C1B773CF47}" type="slidenum">
              <a:rPr lang="en-CA"/>
              <a:pPr fontAlgn="base">
                <a:spcBef>
                  <a:spcPct val="0"/>
                </a:spcBef>
                <a:spcAft>
                  <a:spcPct val="0"/>
                </a:spcAft>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planning</a:t>
            </a:r>
          </a:p>
          <a:p>
            <a:pPr eaLnBrk="1" hangingPunct="1">
              <a:spcBef>
                <a:spcPct val="0"/>
              </a:spcBef>
            </a:pPr>
            <a:endParaRPr lang="en-CA"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FCCA2D0-B848-4E16-B34C-61E61C3427B8}" type="slidenum">
              <a:rPr lang="en-CA"/>
              <a:pPr fontAlgn="base">
                <a:spcBef>
                  <a:spcPct val="0"/>
                </a:spcBef>
                <a:spcAft>
                  <a:spcPct val="0"/>
                </a:spcAft>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in planning</a:t>
            </a:r>
          </a:p>
          <a:p>
            <a:pPr eaLnBrk="1" hangingPunct="1">
              <a:spcBef>
                <a:spcPct val="0"/>
              </a:spcBef>
            </a:pPr>
            <a:endParaRPr lang="en-CA"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EBD592-4EE6-41EF-9643-CDDF74287795}" type="slidenum">
              <a:rPr lang="en-CA"/>
              <a:pPr fontAlgn="base">
                <a:spcBef>
                  <a:spcPct val="0"/>
                </a:spcBef>
                <a:spcAft>
                  <a:spcPct val="0"/>
                </a:spcAft>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in planning</a:t>
            </a:r>
          </a:p>
          <a:p>
            <a:pPr eaLnBrk="1" hangingPunct="1">
              <a:spcBef>
                <a:spcPct val="0"/>
              </a:spcBef>
            </a:pPr>
            <a:endParaRPr lang="en-CA"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D5C82E-5B83-4659-8EAB-47F78260EE3B}" type="slidenum">
              <a:rPr lang="en-CA"/>
              <a:pPr fontAlgn="base">
                <a:spcBef>
                  <a:spcPct val="0"/>
                </a:spcBef>
                <a:spcAft>
                  <a:spcPct val="0"/>
                </a:spcAft>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in planning</a:t>
            </a:r>
          </a:p>
          <a:p>
            <a:pPr eaLnBrk="1" hangingPunct="1">
              <a:spcBef>
                <a:spcPct val="0"/>
              </a:spcBef>
            </a:pPr>
            <a:endParaRPr lang="en-CA"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7A242-84A0-40EC-8F5F-175D0AB198B9}" type="slidenum">
              <a:rPr lang="en-CA"/>
              <a:pPr fontAlgn="base">
                <a:spcBef>
                  <a:spcPct val="0"/>
                </a:spcBef>
                <a:spcAft>
                  <a:spcPct val="0"/>
                </a:spcAft>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in planning</a:t>
            </a:r>
          </a:p>
          <a:p>
            <a:pPr eaLnBrk="1" hangingPunct="1">
              <a:spcBef>
                <a:spcPct val="0"/>
              </a:spcBef>
            </a:pPr>
            <a:endParaRPr lang="en-CA" smtClean="0"/>
          </a:p>
        </p:txBody>
      </p:sp>
      <p:sp>
        <p:nvSpPr>
          <p:cNvPr id="419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FBABE81-D1E4-4EB4-8EFA-70175E929EF5}" type="slidenum">
              <a:rPr lang="en-CA"/>
              <a:pPr fontAlgn="base">
                <a:spcBef>
                  <a:spcPct val="0"/>
                </a:spcBef>
                <a:spcAft>
                  <a:spcPct val="0"/>
                </a:spcAft>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Multiple Gateway plans preclude an integrated and common understanding of the :</a:t>
            </a:r>
          </a:p>
          <a:p>
            <a:pPr lvl="1" eaLnBrk="1" hangingPunct="1">
              <a:spcBef>
                <a:spcPct val="0"/>
              </a:spcBef>
            </a:pPr>
            <a:r>
              <a:rPr lang="en-CA" smtClean="0"/>
              <a:t>Gateway network</a:t>
            </a:r>
          </a:p>
          <a:p>
            <a:pPr lvl="1" eaLnBrk="1" hangingPunct="1">
              <a:spcBef>
                <a:spcPct val="0"/>
              </a:spcBef>
            </a:pPr>
            <a:r>
              <a:rPr lang="en-CA" smtClean="0"/>
              <a:t>Gateway priorities</a:t>
            </a:r>
          </a:p>
          <a:p>
            <a:pPr lvl="1" eaLnBrk="1" hangingPunct="1">
              <a:spcBef>
                <a:spcPct val="0"/>
              </a:spcBef>
            </a:pPr>
            <a:r>
              <a:rPr lang="en-CA" smtClean="0"/>
              <a:t>Benefits to the Region</a:t>
            </a:r>
          </a:p>
          <a:p>
            <a:pPr lvl="1" eaLnBrk="1" hangingPunct="1">
              <a:spcBef>
                <a:spcPct val="0"/>
              </a:spcBef>
            </a:pPr>
            <a:r>
              <a:rPr lang="en-CA" smtClean="0"/>
              <a:t>How to engage in the Gateway in planning</a:t>
            </a:r>
          </a:p>
          <a:p>
            <a:pPr eaLnBrk="1" hangingPunct="1">
              <a:spcBef>
                <a:spcPct val="0"/>
              </a:spcBef>
            </a:pPr>
            <a:endParaRPr lang="en-CA" smtClean="0"/>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EFA419-CF08-4318-83E9-C02A383104AA}" type="slidenum">
              <a:rPr lang="en-CA"/>
              <a:pPr fontAlgn="base">
                <a:spcBef>
                  <a:spcPct val="0"/>
                </a:spcBef>
                <a:spcAft>
                  <a:spcPct val="0"/>
                </a:spcAft>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77723C-0961-4E63-ADC0-2D386BCC36CA}" type="slidenum">
              <a:rPr lang="en-CA"/>
              <a:pPr fontAlgn="base">
                <a:spcBef>
                  <a:spcPct val="0"/>
                </a:spcBef>
                <a:spcAft>
                  <a:spcPct val="0"/>
                </a:spcAft>
                <a:defRPr/>
              </a:pPr>
              <a:t>18</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presentation will tell you a little bit about our Council and highlight the results of the study confirm that our executive is committed to working with local and regional governments and more importantly to get your input on the study results and opportunities for implementing the recommendations.</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A4385A4-9FEB-4363-B86C-EF58A362F73F}" type="slidenum">
              <a:rPr lang="en-CA"/>
              <a:pPr fontAlgn="base">
                <a:spcBef>
                  <a:spcPct val="0"/>
                </a:spcBef>
                <a:spcAft>
                  <a:spcPct val="0"/>
                </a:spcAft>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Our activities actually began in 1987 as the Roundtable on Transportation and at that time we were focusing on what could be done to recover much of the cargo that had been lost to Seattle and Tacoma. We spent from 1987 to 1994 focusing on the need for more competitive rail service. We were successful in achieving reduce taxation on fuel in a number of western provinces, improved capital cost allowance rules for railways and reduced property taxes in BC.</a:t>
            </a:r>
          </a:p>
          <a:p>
            <a:r>
              <a:rPr lang="en-US" smtClean="0"/>
              <a:t>Since 1994 we expanded our membership and examined what was required to become the gateway of choice for north America. We produced a vision document that was published in 1999 that identified infrastructure and policy and regulatory matters that we felt were required to achieve our Vision. </a:t>
            </a:r>
          </a:p>
          <a:p>
            <a:r>
              <a:rPr lang="en-US" smtClean="0"/>
              <a:t>Actually the last time I met with this group was to present our Major Commercial Transportation system that we had developed that has become the Gateway projects that have been built or are under construction or being considered for future implementation.</a:t>
            </a:r>
          </a:p>
          <a:p>
            <a:r>
              <a:rPr lang="en-US" smtClean="0"/>
              <a:t>We updated our Vision document in 2007 and are in the process of completing the next update including details of the economic impact of the gateway.</a:t>
            </a:r>
          </a:p>
          <a:p>
            <a:r>
              <a:rPr lang="en-US" smtClean="0"/>
              <a:t>More info about our Council including studies we have conducted including economic impact data is available at www.gvgc.org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Includes airports, ports and related facilities such as railways and transportation networks, hubs and distribution centers.</a:t>
            </a:r>
          </a:p>
          <a:p>
            <a:pPr eaLnBrk="1" hangingPunct="1">
              <a:spcBef>
                <a:spcPct val="0"/>
              </a:spcBef>
            </a:pPr>
            <a:endParaRPr lang="en-US" smtClean="0"/>
          </a:p>
          <a:p>
            <a:pPr eaLnBrk="1" hangingPunct="1">
              <a:spcBef>
                <a:spcPct val="0"/>
              </a:spcBef>
              <a:buFontTx/>
              <a:buChar char="•"/>
            </a:pPr>
            <a:endParaRPr lang="en-US" smtClean="0"/>
          </a:p>
          <a:p>
            <a:pPr eaLnBrk="1" hangingPunct="1">
              <a:spcBef>
                <a:spcPct val="0"/>
              </a:spcBef>
            </a:pPr>
            <a:endParaRPr lang="en-CA" smtClean="0"/>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297CC3-910A-4A48-A1AD-D7491F27792B}" type="slidenum">
              <a:rPr lang="en-CA"/>
              <a:pPr fontAlgn="base">
                <a:spcBef>
                  <a:spcPct val="0"/>
                </a:spcBef>
                <a:spcAft>
                  <a:spcPct val="0"/>
                </a:spcAft>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The gateway has not been seen as a continuous system but has been viewed as a number of different projects in this region. We have not done a good job of educating the various audiences about what the Gateway is and why it is important. That became clear to us when we conducted a number of focus groups from different areas of the region a couple of years ago. Since that time we have been raising the need for better coordination of planning and education of the public on the importance of the Gateway with both the Federal and Provincial Governments. There needs to be better understanding of what the Gateway is and why it is important. We also need better coordination between all parties that have a role to play in planning and development in the region that is impacted by the gateway.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Recognizing that the Gateway will grow significantly, and the challenges that come from that growth, the APGST initiated a study in 2011 to explore the level of awareness and understanding of the Gateway, and the opportunities for integrating Gateway planning with regional and municipal planning.</a:t>
            </a:r>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B6A5A5-5A59-49E3-89A5-370964AE0EFC}" type="slidenum">
              <a:rPr lang="en-CA"/>
              <a:pPr fontAlgn="base">
                <a:spcBef>
                  <a:spcPct val="0"/>
                </a:spcBef>
                <a:spcAft>
                  <a:spcPct val="0"/>
                </a:spcAft>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As you can see from this slide the consultation process was very inclusive and I believe a number of your committee were included in the process. All those consulted are listed in Appendix A of the study.</a:t>
            </a:r>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010A348-1BB8-4969-8FEA-D887C15664FF}" type="slidenum">
              <a:rPr lang="en-CA"/>
              <a:pPr fontAlgn="base">
                <a:spcBef>
                  <a:spcPct val="0"/>
                </a:spcBef>
                <a:spcAft>
                  <a:spcPct val="0"/>
                </a:spcAft>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marL="0" lvl="1" eaLnBrk="1" hangingPunct="1">
              <a:spcBef>
                <a:spcPct val="0"/>
              </a:spcBef>
            </a:pPr>
            <a:r>
              <a:rPr lang="en-CA" smtClean="0"/>
              <a:t>Research and consultations identified 5 key areas that need to be addressed to improve coordination and integration of planning activities</a:t>
            </a:r>
          </a:p>
          <a:p>
            <a:pPr eaLnBrk="1" hangingPunct="1">
              <a:spcBef>
                <a:spcPct val="0"/>
              </a:spcBef>
            </a:pPr>
            <a:endParaRPr lang="en-CA"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844B28-9998-480E-9670-402EF3C90F9C}" type="slidenum">
              <a:rPr lang="en-CA"/>
              <a:pPr fontAlgn="base">
                <a:spcBef>
                  <a:spcPct val="0"/>
                </a:spcBef>
                <a:spcAft>
                  <a:spcPct val="0"/>
                </a:spcAft>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Part of the difficulty in Gateway Leadership has stemmed from the roles of the Federal and Provincial Governments. They have both made substantial financial contributions and obviously want to ensure that they receive maximum credit. Unfortunately involvement and use of different branding has led to confusion of the public. If we hope to address this matter we think that there should be a one stop shop where anyone could go to obtain accurate and timely information about the gateway.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2"/>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23"/>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24"/>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25"/>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26"/>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1" name="Rounded Rectangle 29"/>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12" name="Rounded Rectangle 30"/>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6"/>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9"/>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0"/>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8"/>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smtClean="0"/>
              <a:t>Click to edit Master title style</a:t>
            </a:r>
            <a:endParaRPr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7" name="Date Placeholder 27"/>
          <p:cNvSpPr>
            <a:spLocks noGrp="1"/>
          </p:cNvSpPr>
          <p:nvPr>
            <p:ph type="dt" sz="half" idx="10"/>
          </p:nvPr>
        </p:nvSpPr>
        <p:spPr>
          <a:xfrm>
            <a:off x="6705600" y="4206875"/>
            <a:ext cx="960438" cy="457200"/>
          </a:xfrm>
        </p:spPr>
        <p:txBody>
          <a:bodyPr/>
          <a:lstStyle>
            <a:lvl1pPr>
              <a:defRPr/>
            </a:lvl1pPr>
          </a:lstStyle>
          <a:p>
            <a:pPr>
              <a:defRPr/>
            </a:pPr>
            <a:fld id="{0410CBA7-DECD-4A05-B3F8-88F063DB962E}" type="datetimeFigureOut">
              <a:rPr lang="en-CA"/>
              <a:pPr>
                <a:defRPr/>
              </a:pPr>
              <a:t>14/11/2012</a:t>
            </a:fld>
            <a:endParaRPr lang="en-CA" dirty="0"/>
          </a:p>
        </p:txBody>
      </p:sp>
      <p:sp>
        <p:nvSpPr>
          <p:cNvPr id="18" name="Footer Placeholder 16"/>
          <p:cNvSpPr>
            <a:spLocks noGrp="1"/>
          </p:cNvSpPr>
          <p:nvPr>
            <p:ph type="ftr" sz="quarter" idx="11"/>
          </p:nvPr>
        </p:nvSpPr>
        <p:spPr>
          <a:xfrm>
            <a:off x="5410200" y="4205288"/>
            <a:ext cx="1295400" cy="457200"/>
          </a:xfrm>
        </p:spPr>
        <p:txBody>
          <a:bodyPr/>
          <a:lstStyle>
            <a:lvl1pPr>
              <a:defRPr/>
            </a:lvl1pPr>
          </a:lstStyle>
          <a:p>
            <a:pPr>
              <a:defRPr/>
            </a:pPr>
            <a:endParaRPr lang="en-CA"/>
          </a:p>
        </p:txBody>
      </p:sp>
      <p:sp>
        <p:nvSpPr>
          <p:cNvPr id="19" name="Slide Number Placeholder 28"/>
          <p:cNvSpPr>
            <a:spLocks noGrp="1"/>
          </p:cNvSpPr>
          <p:nvPr>
            <p:ph type="sldNum" sz="quarter" idx="12"/>
          </p:nvPr>
        </p:nvSpPr>
        <p:spPr>
          <a:xfrm>
            <a:off x="8320088" y="1588"/>
            <a:ext cx="747712" cy="365125"/>
          </a:xfrm>
        </p:spPr>
        <p:txBody>
          <a:bodyPr/>
          <a:lstStyle>
            <a:lvl1pPr algn="r">
              <a:defRPr sz="1800">
                <a:solidFill>
                  <a:schemeClr val="bg1"/>
                </a:solidFill>
              </a:defRPr>
            </a:lvl1pPr>
          </a:lstStyle>
          <a:p>
            <a:pPr>
              <a:defRPr/>
            </a:pPr>
            <a:fld id="{6AB3D124-894C-41D0-B399-CCBB4D4B6141}" type="slidenum">
              <a:rPr lang="en-CA"/>
              <a:pPr>
                <a:defRPr/>
              </a:pPr>
              <a:t>‹#›</a:t>
            </a:fld>
            <a:endParaRPr lang="en-CA"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4F26BAA-86D2-4A7D-85D6-1B1590673FE8}" type="datetimeFigureOut">
              <a:rPr lang="en-CA"/>
              <a:pPr>
                <a:defRPr/>
              </a:pPr>
              <a:t>14/11/2012</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0E507DC0-FB6B-4493-A19D-1D860738B14E}" type="slidenum">
              <a:rPr lang="en-CA"/>
              <a:pPr>
                <a:defRPr/>
              </a:pPr>
              <a:t>‹#›</a:t>
            </a:fld>
            <a:endParaRPr lang="en-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7A9A806-AFEA-457E-AD1B-4D9E19BD10BD}" type="datetimeFigureOut">
              <a:rPr lang="en-CA"/>
              <a:pPr>
                <a:defRPr/>
              </a:pPr>
              <a:t>14/11/2012</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1A6AAE3F-FF44-4AD5-AA71-47AD3D5ADE8D}" type="slidenum">
              <a:rPr lang="en-CA"/>
              <a:pPr>
                <a:defRPr/>
              </a:pPr>
              <a:t>‹#›</a:t>
            </a:fld>
            <a:endParaRPr lang="en-CA"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43000"/>
            <a:ext cx="8229600" cy="54308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3" name="Date Placeholder 13"/>
          <p:cNvSpPr>
            <a:spLocks noGrp="1"/>
          </p:cNvSpPr>
          <p:nvPr>
            <p:ph type="dt" sz="half" idx="10"/>
          </p:nvPr>
        </p:nvSpPr>
        <p:spPr/>
        <p:txBody>
          <a:bodyPr/>
          <a:lstStyle>
            <a:lvl1pPr>
              <a:defRPr/>
            </a:lvl1pPr>
          </a:lstStyle>
          <a:p>
            <a:pPr>
              <a:defRPr/>
            </a:pPr>
            <a:fld id="{B779B71B-E355-4F75-B5B7-B198D6CDF3D7}" type="datetimeFigureOut">
              <a:rPr lang="en-CA"/>
              <a:pPr>
                <a:defRPr/>
              </a:pPr>
              <a:t>14/11/2012</a:t>
            </a:fld>
            <a:endParaRPr lang="en-CA" dirty="0"/>
          </a:p>
        </p:txBody>
      </p:sp>
      <p:sp>
        <p:nvSpPr>
          <p:cNvPr id="4" name="Footer Placeholder 2"/>
          <p:cNvSpPr>
            <a:spLocks noGrp="1"/>
          </p:cNvSpPr>
          <p:nvPr>
            <p:ph type="ftr" sz="quarter" idx="11"/>
          </p:nvPr>
        </p:nvSpPr>
        <p:spPr/>
        <p:txBody>
          <a:bodyPr/>
          <a:lstStyle>
            <a:lvl1pPr>
              <a:defRPr/>
            </a:lvl1pPr>
          </a:lstStyle>
          <a:p>
            <a:pPr>
              <a:defRPr/>
            </a:pPr>
            <a:endParaRPr lang="en-CA"/>
          </a:p>
        </p:txBody>
      </p:sp>
      <p:sp>
        <p:nvSpPr>
          <p:cNvPr id="5" name="Slide Number Placeholder 22"/>
          <p:cNvSpPr>
            <a:spLocks noGrp="1"/>
          </p:cNvSpPr>
          <p:nvPr>
            <p:ph type="sldNum" sz="quarter" idx="12"/>
          </p:nvPr>
        </p:nvSpPr>
        <p:spPr/>
        <p:txBody>
          <a:bodyPr/>
          <a:lstStyle>
            <a:lvl1pPr>
              <a:defRPr/>
            </a:lvl1pPr>
          </a:lstStyle>
          <a:p>
            <a:pPr>
              <a:defRPr/>
            </a:pPr>
            <a:fld id="{F09210C8-FDAD-45CE-88EA-70D2F669FE8B}" type="slidenum">
              <a:rPr lang="en-CA"/>
              <a:pPr>
                <a:defRPr/>
              </a:pPr>
              <a:t>‹#›</a:t>
            </a:fld>
            <a:endParaRPr lang="en-C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SzPct val="135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3"/>
          <p:cNvSpPr>
            <a:spLocks noGrp="1"/>
          </p:cNvSpPr>
          <p:nvPr>
            <p:ph type="dt" sz="half" idx="10"/>
          </p:nvPr>
        </p:nvSpPr>
        <p:spPr/>
        <p:txBody>
          <a:bodyPr/>
          <a:lstStyle>
            <a:lvl1pPr>
              <a:defRPr/>
            </a:lvl1pPr>
          </a:lstStyle>
          <a:p>
            <a:pPr>
              <a:defRPr/>
            </a:pPr>
            <a:fld id="{91652274-3642-4F8F-9C95-BFBBBC3146C9}" type="datetimeFigureOut">
              <a:rPr lang="en-CA"/>
              <a:pPr>
                <a:defRPr/>
              </a:pPr>
              <a:t>14/11/2012</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1048FFC1-0D22-4BA6-9704-194B713764CE}" type="slidenum">
              <a:rPr lang="en-CA"/>
              <a:pPr>
                <a:defRPr/>
              </a:pPr>
              <a:t>‹#›</a:t>
            </a:fld>
            <a:endParaRPr lang="en-C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fld id="{5C675256-68E3-438E-8EA6-0FB1A43F8152}" type="datetimeFigureOut">
              <a:rPr lang="en-CA"/>
              <a:pPr>
                <a:defRPr/>
              </a:pPr>
              <a:t>14/11/2012</a:t>
            </a:fld>
            <a:endParaRPr lang="en-CA" dirty="0"/>
          </a:p>
        </p:txBody>
      </p:sp>
      <p:sp>
        <p:nvSpPr>
          <p:cNvPr id="5" name="Footer Placeholder 2"/>
          <p:cNvSpPr>
            <a:spLocks noGrp="1"/>
          </p:cNvSpPr>
          <p:nvPr>
            <p:ph type="ftr" sz="quarter" idx="11"/>
          </p:nvPr>
        </p:nvSpPr>
        <p:spPr/>
        <p:txBody>
          <a:bodyPr/>
          <a:lstStyle>
            <a:lvl1pPr>
              <a:defRPr/>
            </a:lvl1pPr>
          </a:lstStyle>
          <a:p>
            <a:pPr>
              <a:defRPr/>
            </a:pPr>
            <a:endParaRPr lang="en-CA"/>
          </a:p>
        </p:txBody>
      </p:sp>
      <p:sp>
        <p:nvSpPr>
          <p:cNvPr id="6" name="Slide Number Placeholder 22"/>
          <p:cNvSpPr>
            <a:spLocks noGrp="1"/>
          </p:cNvSpPr>
          <p:nvPr>
            <p:ph type="sldNum" sz="quarter" idx="12"/>
          </p:nvPr>
        </p:nvSpPr>
        <p:spPr/>
        <p:txBody>
          <a:bodyPr/>
          <a:lstStyle>
            <a:lvl1pPr>
              <a:defRPr/>
            </a:lvl1pPr>
          </a:lstStyle>
          <a:p>
            <a:pPr>
              <a:defRPr/>
            </a:pPr>
            <a:fld id="{6559CFFA-E820-43ED-9936-078D966604C0}" type="slidenum">
              <a:rPr lang="en-CA"/>
              <a:pPr>
                <a:defRPr/>
              </a:pPr>
              <a:t>‹#›</a:t>
            </a:fld>
            <a:endParaRPr lang="en-CA"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B7B8F33-7371-4863-A520-4215178099C6}" type="datetimeFigureOut">
              <a:rPr lang="en-CA"/>
              <a:pPr>
                <a:defRPr/>
              </a:pPr>
              <a:t>14/11/2012</a:t>
            </a:fld>
            <a:endParaRPr lang="en-CA" dirty="0"/>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8798049E-9B60-4322-84B7-0023CD298667}" type="slidenum">
              <a:rPr lang="en-CA"/>
              <a:pPr>
                <a:defRPr/>
              </a:pPr>
              <a:t>‹#›</a:t>
            </a:fld>
            <a:endParaRPr lang="en-C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5"/>
          <p:cNvSpPr>
            <a:spLocks noGrp="1"/>
          </p:cNvSpPr>
          <p:nvPr>
            <p:ph type="dt" sz="half" idx="10"/>
          </p:nvPr>
        </p:nvSpPr>
        <p:spPr/>
        <p:txBody>
          <a:bodyPr rtlCol="0"/>
          <a:lstStyle>
            <a:lvl1pPr>
              <a:defRPr/>
            </a:lvl1pPr>
          </a:lstStyle>
          <a:p>
            <a:pPr>
              <a:defRPr/>
            </a:pPr>
            <a:fld id="{85D9E90F-987F-4621-BCE7-EA610D93AAB6}" type="datetimeFigureOut">
              <a:rPr lang="en-CA"/>
              <a:pPr>
                <a:defRPr/>
              </a:pPr>
              <a:t>14/11/2012</a:t>
            </a:fld>
            <a:endParaRPr lang="en-CA" dirty="0"/>
          </a:p>
        </p:txBody>
      </p:sp>
      <p:sp>
        <p:nvSpPr>
          <p:cNvPr id="8" name="Slide Number Placeholder 26"/>
          <p:cNvSpPr>
            <a:spLocks noGrp="1"/>
          </p:cNvSpPr>
          <p:nvPr>
            <p:ph type="sldNum" sz="quarter" idx="11"/>
          </p:nvPr>
        </p:nvSpPr>
        <p:spPr/>
        <p:txBody>
          <a:bodyPr rtlCol="0"/>
          <a:lstStyle>
            <a:lvl1pPr>
              <a:defRPr/>
            </a:lvl1pPr>
          </a:lstStyle>
          <a:p>
            <a:pPr>
              <a:defRPr/>
            </a:pPr>
            <a:fld id="{24534ABE-C856-430B-8A0C-0E2E2F74DC2D}" type="slidenum">
              <a:rPr lang="en-CA"/>
              <a:pPr>
                <a:defRPr/>
              </a:pPr>
              <a:t>‹#›</a:t>
            </a:fld>
            <a:endParaRPr lang="en-CA" dirty="0"/>
          </a:p>
        </p:txBody>
      </p:sp>
      <p:sp>
        <p:nvSpPr>
          <p:cNvPr id="9" name="Footer Placeholder 27"/>
          <p:cNvSpPr>
            <a:spLocks noGrp="1"/>
          </p:cNvSpPr>
          <p:nvPr>
            <p:ph type="ftr" sz="quarter" idx="12"/>
          </p:nvPr>
        </p:nvSpPr>
        <p:spPr/>
        <p:txBody>
          <a:bodyPr rtlCol="0"/>
          <a:lstStyle>
            <a:lvl1pPr>
              <a:defRPr/>
            </a:lvl1pPr>
          </a:lstStyle>
          <a:p>
            <a:pPr>
              <a:defRPr/>
            </a:pPr>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smtClean="0"/>
              <a:t>Click to edit Master title style</a:t>
            </a:r>
            <a:endParaRPr lang="en-US"/>
          </a:p>
        </p:txBody>
      </p:sp>
      <p:sp>
        <p:nvSpPr>
          <p:cNvPr id="3" name="Date Placeholder 2"/>
          <p:cNvSpPr>
            <a:spLocks noGrp="1"/>
          </p:cNvSpPr>
          <p:nvPr>
            <p:ph type="dt" sz="half" idx="10"/>
          </p:nvPr>
        </p:nvSpPr>
        <p:spPr>
          <a:xfrm>
            <a:off x="6583363" y="612775"/>
            <a:ext cx="957262" cy="457200"/>
          </a:xfrm>
        </p:spPr>
        <p:txBody>
          <a:bodyPr/>
          <a:lstStyle>
            <a:lvl1pPr>
              <a:defRPr/>
            </a:lvl1pPr>
          </a:lstStyle>
          <a:p>
            <a:pPr>
              <a:defRPr/>
            </a:pPr>
            <a:fld id="{89D5A099-29F2-48BF-92E2-F4091B52C22C}" type="datetimeFigureOut">
              <a:rPr lang="en-CA"/>
              <a:pPr>
                <a:defRPr/>
              </a:pPr>
              <a:t>14/11/2012</a:t>
            </a:fld>
            <a:endParaRPr lang="en-CA" dirty="0"/>
          </a:p>
        </p:txBody>
      </p:sp>
      <p:sp>
        <p:nvSpPr>
          <p:cNvPr id="4" name="Footer Placeholder 3"/>
          <p:cNvSpPr>
            <a:spLocks noGrp="1"/>
          </p:cNvSpPr>
          <p:nvPr>
            <p:ph type="ftr" sz="quarter" idx="11"/>
          </p:nvPr>
        </p:nvSpPr>
        <p:spPr/>
        <p:txBody>
          <a:bodyPr/>
          <a:lstStyle>
            <a:lvl1pPr>
              <a:defRPr/>
            </a:lvl1pPr>
          </a:lstStyle>
          <a:p>
            <a:pPr>
              <a:defRPr/>
            </a:pPr>
            <a:endParaRPr lang="en-CA"/>
          </a:p>
        </p:txBody>
      </p:sp>
      <p:sp>
        <p:nvSpPr>
          <p:cNvPr id="5" name="Slide Number Placeholder 4"/>
          <p:cNvSpPr>
            <a:spLocks noGrp="1"/>
          </p:cNvSpPr>
          <p:nvPr>
            <p:ph type="sldNum" sz="quarter" idx="12"/>
          </p:nvPr>
        </p:nvSpPr>
        <p:spPr/>
        <p:txBody>
          <a:bodyPr/>
          <a:lstStyle>
            <a:lvl1pPr>
              <a:defRPr/>
            </a:lvl1pPr>
          </a:lstStyle>
          <a:p>
            <a:pPr>
              <a:defRPr/>
            </a:pPr>
            <a:fld id="{8CF3E56D-B55C-4D3E-AC37-CE3E253EB809}" type="slidenum">
              <a:rPr lang="en-CA"/>
              <a:pPr>
                <a:defRPr/>
              </a:pPr>
              <a:t>‹#›</a:t>
            </a:fld>
            <a:endParaRPr lang="en-C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4835A8C3-D6FF-4B85-A0F7-B31C37E23305}" type="datetimeFigureOut">
              <a:rPr lang="en-CA"/>
              <a:pPr>
                <a:defRPr/>
              </a:pPr>
              <a:t>14/11/2012</a:t>
            </a:fld>
            <a:endParaRPr lang="en-CA" dirty="0"/>
          </a:p>
        </p:txBody>
      </p:sp>
      <p:sp>
        <p:nvSpPr>
          <p:cNvPr id="3" name="Footer Placeholder 2"/>
          <p:cNvSpPr>
            <a:spLocks noGrp="1"/>
          </p:cNvSpPr>
          <p:nvPr>
            <p:ph type="ftr" sz="quarter" idx="11"/>
          </p:nvPr>
        </p:nvSpPr>
        <p:spPr/>
        <p:txBody>
          <a:bodyPr/>
          <a:lstStyle>
            <a:lvl1pPr>
              <a:defRPr/>
            </a:lvl1pPr>
          </a:lstStyle>
          <a:p>
            <a:pPr>
              <a:defRPr/>
            </a:pPr>
            <a:endParaRPr lang="en-CA"/>
          </a:p>
        </p:txBody>
      </p:sp>
      <p:sp>
        <p:nvSpPr>
          <p:cNvPr id="4" name="Slide Number Placeholder 22"/>
          <p:cNvSpPr>
            <a:spLocks noGrp="1"/>
          </p:cNvSpPr>
          <p:nvPr>
            <p:ph type="sldNum" sz="quarter" idx="12"/>
          </p:nvPr>
        </p:nvSpPr>
        <p:spPr/>
        <p:txBody>
          <a:bodyPr/>
          <a:lstStyle>
            <a:lvl1pPr>
              <a:defRPr/>
            </a:lvl1pPr>
          </a:lstStyle>
          <a:p>
            <a:pPr>
              <a:defRPr/>
            </a:pPr>
            <a:fld id="{4E0C8000-E133-4EBF-9685-8BF39DBBA14F}" type="slidenum">
              <a:rPr lang="en-CA"/>
              <a:pPr>
                <a:defRPr/>
              </a:pPr>
              <a:t>‹#›</a:t>
            </a:fld>
            <a:endParaRPr lang="en-C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smtClean="0"/>
              <a:t>Click to edit Master title style</a:t>
            </a:r>
            <a:endParaRPr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68708CB-8DCA-4827-9356-5C35E32145D1}" type="datetimeFigureOut">
              <a:rPr lang="en-CA"/>
              <a:pPr>
                <a:defRPr/>
              </a:pPr>
              <a:t>14/11/2012</a:t>
            </a:fld>
            <a:endParaRPr lang="en-CA" dirty="0"/>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160E649E-C0D8-45C3-82B3-0B9BCCE311D8}" type="slidenum">
              <a:rPr lang="en-CA"/>
              <a:pPr>
                <a:defRPr/>
              </a:pPr>
              <a:t>‹#›</a:t>
            </a:fld>
            <a:endParaRPr lang="en-C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3937751-0273-46EB-A02D-0764C081E403}" type="datetimeFigureOut">
              <a:rPr lang="en-CA"/>
              <a:pPr>
                <a:defRPr/>
              </a:pPr>
              <a:t>14/11/2012</a:t>
            </a:fld>
            <a:endParaRPr lang="en-CA" dirty="0"/>
          </a:p>
        </p:txBody>
      </p:sp>
      <p:sp>
        <p:nvSpPr>
          <p:cNvPr id="6" name="Footer Placeholder 2"/>
          <p:cNvSpPr>
            <a:spLocks noGrp="1"/>
          </p:cNvSpPr>
          <p:nvPr>
            <p:ph type="ftr" sz="quarter" idx="11"/>
          </p:nvPr>
        </p:nvSpPr>
        <p:spPr/>
        <p:txBody>
          <a:bodyPr/>
          <a:lstStyle>
            <a:lvl1pPr>
              <a:defRPr/>
            </a:lvl1pPr>
          </a:lstStyle>
          <a:p>
            <a:pPr>
              <a:defRPr/>
            </a:pPr>
            <a:endParaRPr lang="en-CA"/>
          </a:p>
        </p:txBody>
      </p:sp>
      <p:sp>
        <p:nvSpPr>
          <p:cNvPr id="7" name="Slide Number Placeholder 22"/>
          <p:cNvSpPr>
            <a:spLocks noGrp="1"/>
          </p:cNvSpPr>
          <p:nvPr>
            <p:ph type="sldNum" sz="quarter" idx="12"/>
          </p:nvPr>
        </p:nvSpPr>
        <p:spPr/>
        <p:txBody>
          <a:bodyPr/>
          <a:lstStyle>
            <a:lvl1pPr>
              <a:defRPr/>
            </a:lvl1pPr>
          </a:lstStyle>
          <a:p>
            <a:pPr>
              <a:defRPr/>
            </a:pPr>
            <a:fld id="{084A2D43-0FB1-46F7-8BF4-3F952B5A7F39}" type="slidenum">
              <a:rPr lang="en-CA"/>
              <a:pPr>
                <a:defRPr/>
              </a:pPr>
              <a:t>‹#›</a:t>
            </a:fld>
            <a:endParaRPr lang="en-CA"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9" name="Rectangle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0" name="Rectangle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1" name="Rectangle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 name="Rectangle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3" name="Rounded Rectangle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useBgFill="1">
        <p:nvSpPr>
          <p:cNvPr id="34" name="Rounded Rectangle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5" name="Rectangle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6" name="Rectangle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7" name="Rectangle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8" name="Rectangle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9" name="Rectangle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0" name="Rectangle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39" name="Title Placeholder 21"/>
          <p:cNvSpPr>
            <a:spLocks noGrp="1"/>
          </p:cNvSpPr>
          <p:nvPr>
            <p:ph type="title"/>
          </p:nvPr>
        </p:nvSpPr>
        <p:spPr bwMode="auto">
          <a:xfrm>
            <a:off x="457200" y="1143000"/>
            <a:ext cx="82296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0" name="Text Placeholder 12"/>
          <p:cNvSpPr>
            <a:spLocks noGrp="1"/>
          </p:cNvSpPr>
          <p:nvPr>
            <p:ph type="body" idx="1"/>
          </p:nvPr>
        </p:nvSpPr>
        <p:spPr bwMode="auto">
          <a:xfrm>
            <a:off x="457200" y="2249488"/>
            <a:ext cx="8229600" cy="43243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FA27FF2D-0968-4195-99D8-4629530A1C0F}" type="datetimeFigureOut">
              <a:rPr lang="en-CA"/>
              <a:pPr>
                <a:defRPr/>
              </a:pPr>
              <a:t>14/11/2012</a:t>
            </a:fld>
            <a:endParaRPr lang="en-CA" dirty="0"/>
          </a:p>
        </p:txBody>
      </p:sp>
      <p:sp>
        <p:nvSpPr>
          <p:cNvPr id="3" name="Footer Placeholder 2"/>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endParaRPr lang="en-CA"/>
          </a:p>
        </p:txBody>
      </p:sp>
      <p:sp>
        <p:nvSpPr>
          <p:cNvPr id="23" name="Slide Number Placeholder 22"/>
          <p:cNvSpPr>
            <a:spLocks noGrp="1"/>
          </p:cNvSpPr>
          <p:nvPr>
            <p:ph type="sldNum" sz="quarter" idx="4"/>
          </p:nvPr>
        </p:nvSpPr>
        <p:spPr>
          <a:xfrm>
            <a:off x="8174038" y="1588"/>
            <a:ext cx="762000" cy="366712"/>
          </a:xfrm>
          <a:prstGeom prst="rect">
            <a:avLst/>
          </a:prstGeom>
        </p:spPr>
        <p:txBody>
          <a:bodyPr vert="horz" anchor="b"/>
          <a:lstStyle>
            <a:lvl1pPr algn="r" eaLnBrk="1" fontAlgn="auto" latinLnBrk="0" hangingPunct="1">
              <a:spcBef>
                <a:spcPts val="0"/>
              </a:spcBef>
              <a:spcAft>
                <a:spcPts val="0"/>
              </a:spcAft>
              <a:defRPr kumimoji="0" sz="1800">
                <a:solidFill>
                  <a:srgbClr val="FFFFFF"/>
                </a:solidFill>
                <a:latin typeface="+mn-lt"/>
              </a:defRPr>
            </a:lvl1pPr>
          </a:lstStyle>
          <a:p>
            <a:pPr>
              <a:defRPr/>
            </a:pPr>
            <a:fld id="{C22EA957-69C1-4F6C-A356-11D853806755}" type="slidenum">
              <a:rPr lang="en-CA"/>
              <a:pPr>
                <a:defRPr/>
              </a:pPr>
              <a:t>‹#›</a:t>
            </a:fld>
            <a:endParaRPr lang="en-CA" dirty="0"/>
          </a:p>
        </p:txBody>
      </p:sp>
    </p:spTree>
  </p:cSld>
  <p:clrMap bg1="lt1" tx1="dk1" bg2="lt2" tx2="dk2" accent1="accent1" accent2="accent2" accent3="accent3" accent4="accent4" accent5="accent5" accent6="accent6" hlink="hlink" folHlink="folHlink"/>
  <p:sldLayoutIdLst>
    <p:sldLayoutId id="2147483758" r:id="rId1"/>
    <p:sldLayoutId id="2147483757" r:id="rId2"/>
    <p:sldLayoutId id="2147483756" r:id="rId3"/>
    <p:sldLayoutId id="2147483755" r:id="rId4"/>
    <p:sldLayoutId id="2147483759" r:id="rId5"/>
    <p:sldLayoutId id="2147483760" r:id="rId6"/>
    <p:sldLayoutId id="2147483754" r:id="rId7"/>
    <p:sldLayoutId id="2147483753" r:id="rId8"/>
    <p:sldLayoutId id="2147483752" r:id="rId9"/>
    <p:sldLayoutId id="2147483751" r:id="rId10"/>
    <p:sldLayoutId id="2147483750" r:id="rId11"/>
    <p:sldLayoutId id="2147483749" r:id="rId12"/>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p:cNvPicPr>
            <a:picLocks noChangeAspect="1" noChangeArrowheads="1"/>
          </p:cNvPicPr>
          <p:nvPr/>
        </p:nvPicPr>
        <p:blipFill>
          <a:blip r:embed="rId3"/>
          <a:srcRect l="-24" t="11646" r="25024" b="16908"/>
          <a:stretch>
            <a:fillRect/>
          </a:stretch>
        </p:blipFill>
        <p:spPr bwMode="auto">
          <a:xfrm>
            <a:off x="-36513" y="-26988"/>
            <a:ext cx="9180513" cy="5400676"/>
          </a:xfrm>
          <a:prstGeom prst="rect">
            <a:avLst/>
          </a:prstGeom>
          <a:noFill/>
          <a:ln w="9525">
            <a:noFill/>
            <a:miter lim="800000"/>
            <a:headEnd/>
            <a:tailEnd/>
          </a:ln>
        </p:spPr>
      </p:pic>
      <p:sp>
        <p:nvSpPr>
          <p:cNvPr id="3" name="Subtitle 2"/>
          <p:cNvSpPr txBox="1">
            <a:spLocks/>
          </p:cNvSpPr>
          <p:nvPr/>
        </p:nvSpPr>
        <p:spPr>
          <a:xfrm>
            <a:off x="-36513" y="4941888"/>
            <a:ext cx="9180513" cy="1916112"/>
          </a:xfrm>
          <a:prstGeom prst="rect">
            <a:avLst/>
          </a:prstGeom>
          <a:solidFill>
            <a:srgbClr val="173963"/>
          </a:solidFill>
        </p:spPr>
        <p:txBody>
          <a:bodyPr>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r>
              <a:rPr lang="en-CA" dirty="0">
                <a:solidFill>
                  <a:schemeClr val="bg1"/>
                </a:solidFill>
              </a:rPr>
              <a:t>Enhancing Planning Capacity in the Asia Pacific Gateway</a:t>
            </a:r>
          </a:p>
          <a:p>
            <a:pPr marL="0" indent="0" algn="ctr" fontAlgn="auto">
              <a:spcAft>
                <a:spcPts val="0"/>
              </a:spcAft>
              <a:buFont typeface="Arial" pitchFamily="34" charset="0"/>
              <a:buNone/>
              <a:defRPr/>
            </a:pPr>
            <a:r>
              <a:rPr lang="en-CA" dirty="0" smtClean="0">
                <a:solidFill>
                  <a:schemeClr val="bg1"/>
                </a:solidFill>
              </a:rPr>
              <a:t>Presentation to MRTAC</a:t>
            </a:r>
          </a:p>
          <a:p>
            <a:pPr marL="0" indent="0" algn="ctr" fontAlgn="auto">
              <a:spcAft>
                <a:spcPts val="0"/>
              </a:spcAft>
              <a:buFont typeface="Arial" pitchFamily="34" charset="0"/>
              <a:buNone/>
              <a:defRPr/>
            </a:pPr>
            <a:r>
              <a:rPr lang="en-CA" dirty="0" smtClean="0">
                <a:solidFill>
                  <a:schemeClr val="bg1"/>
                </a:solidFill>
              </a:rPr>
              <a:t>November, 2012</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1066800"/>
          </a:xfrm>
          <a:solidFill>
            <a:srgbClr val="9BBB59"/>
          </a:solidFill>
          <a:ln>
            <a:solidFill>
              <a:schemeClr val="tx1"/>
            </a:solidFill>
          </a:ln>
          <a:effectLst>
            <a:outerShdw blurRad="50800" dist="38100" dir="2700000" algn="tl" rotWithShape="0">
              <a:prstClr val="black">
                <a:alpha val="40000"/>
              </a:prstClr>
            </a:outerShdw>
          </a:effectLst>
        </p:spPr>
        <p:txBody>
          <a:bodyPr>
            <a:normAutofit/>
          </a:bodyPr>
          <a:lstStyle/>
          <a:p>
            <a:pPr eaLnBrk="1" fontAlgn="auto" hangingPunct="1">
              <a:spcAft>
                <a:spcPts val="0"/>
              </a:spcAft>
              <a:defRPr/>
            </a:pPr>
            <a:r>
              <a:rPr lang="en-CA" dirty="0" smtClean="0">
                <a:solidFill>
                  <a:schemeClr val="bg1"/>
                </a:solidFill>
              </a:rPr>
              <a:t>Gateway Leadership Actions</a:t>
            </a:r>
            <a:endParaRPr lang="en-CA" dirty="0">
              <a:solidFill>
                <a:schemeClr val="bg1"/>
              </a:solidFill>
            </a:endParaRPr>
          </a:p>
        </p:txBody>
      </p:sp>
      <p:sp>
        <p:nvSpPr>
          <p:cNvPr id="30722" name="Content Placeholder 11"/>
          <p:cNvSpPr>
            <a:spLocks noGrp="1"/>
          </p:cNvSpPr>
          <p:nvPr>
            <p:ph idx="1"/>
          </p:nvPr>
        </p:nvSpPr>
        <p:spPr/>
        <p:txBody>
          <a:bodyPr/>
          <a:lstStyle/>
          <a:p>
            <a:pPr eaLnBrk="1" hangingPunct="1"/>
            <a:r>
              <a:rPr lang="en-CA" smtClean="0"/>
              <a:t>Greater Vancouver Gateway Council will provide leadership and guidance on behalf of the Gateway Partners.</a:t>
            </a:r>
          </a:p>
          <a:p>
            <a:pPr lvl="1" eaLnBrk="1" hangingPunct="1"/>
            <a:r>
              <a:rPr lang="en-CA" smtClean="0"/>
              <a:t>Gateway vision and integrated plan</a:t>
            </a:r>
          </a:p>
          <a:p>
            <a:pPr lvl="1" eaLnBrk="1" hangingPunct="1"/>
            <a:r>
              <a:rPr lang="en-CA" smtClean="0"/>
              <a:t>Communications and engagement</a:t>
            </a:r>
          </a:p>
          <a:p>
            <a:pPr lvl="1" eaLnBrk="1" hangingPunct="1"/>
            <a:r>
              <a:rPr lang="en-CA" smtClean="0"/>
              <a:t>Facilitating plan integration</a:t>
            </a:r>
          </a:p>
          <a:p>
            <a:pPr lvl="1" eaLnBrk="1" hangingPunct="1"/>
            <a:r>
              <a:rPr lang="en-CA" smtClean="0"/>
              <a:t>Point of contact for information on the Gateway</a:t>
            </a:r>
          </a:p>
          <a:p>
            <a:pPr lvl="1" eaLnBrk="1" hangingPunct="1"/>
            <a:r>
              <a:rPr lang="en-CA" smtClean="0"/>
              <a:t>Supporting Gateway partners in planning and project implementation</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908050"/>
            <a:ext cx="8229600" cy="1066800"/>
          </a:xfrm>
          <a:solidFill>
            <a:srgbClr val="17375A"/>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Gateway Vision and Plan </a:t>
            </a:r>
            <a:r>
              <a:rPr lang="en-CA" dirty="0">
                <a:solidFill>
                  <a:schemeClr val="bg1"/>
                </a:solidFill>
              </a:rPr>
              <a:t>– </a:t>
            </a:r>
            <a:r>
              <a:rPr lang="en-CA" dirty="0" smtClean="0">
                <a:solidFill>
                  <a:schemeClr val="bg1"/>
                </a:solidFill>
              </a:rPr>
              <a:t/>
            </a:r>
            <a:br>
              <a:rPr lang="en-CA" dirty="0" smtClean="0">
                <a:solidFill>
                  <a:schemeClr val="bg1"/>
                </a:solidFill>
              </a:rPr>
            </a:br>
            <a:r>
              <a:rPr lang="en-CA" dirty="0" smtClean="0">
                <a:solidFill>
                  <a:schemeClr val="bg1"/>
                </a:solidFill>
              </a:rPr>
              <a:t>What </a:t>
            </a:r>
            <a:r>
              <a:rPr lang="en-CA" dirty="0">
                <a:solidFill>
                  <a:schemeClr val="bg1"/>
                </a:solidFill>
              </a:rPr>
              <a:t>we Heard</a:t>
            </a:r>
          </a:p>
        </p:txBody>
      </p:sp>
      <p:sp>
        <p:nvSpPr>
          <p:cNvPr id="3" name="Content Placeholder 2"/>
          <p:cNvSpPr>
            <a:spLocks noGrp="1"/>
          </p:cNvSpPr>
          <p:nvPr>
            <p:ph idx="1"/>
          </p:nvPr>
        </p:nvSpPr>
        <p:spPr/>
        <p:txBody>
          <a:bodyPr>
            <a:normAutofit fontScale="92500" lnSpcReduction="20000"/>
          </a:bodyPr>
          <a:lstStyle/>
          <a:p>
            <a:pPr marL="0" indent="0" eaLnBrk="1" fontAlgn="auto" hangingPunct="1">
              <a:spcAft>
                <a:spcPts val="0"/>
              </a:spcAft>
              <a:buClr>
                <a:schemeClr val="accent3"/>
              </a:buClr>
              <a:buFont typeface="Georgia"/>
              <a:buNone/>
              <a:defRPr/>
            </a:pPr>
            <a:r>
              <a:rPr lang="en-CA" sz="3300" i="1" dirty="0" smtClean="0"/>
              <a:t>“There has to be a transparent long-term plan for the Gateway so municipalities aren’t constantly reacting to new, time sensitive initiatives.”</a:t>
            </a:r>
          </a:p>
          <a:p>
            <a:pPr marL="0" indent="0" eaLnBrk="1" fontAlgn="auto" hangingPunct="1">
              <a:spcAft>
                <a:spcPts val="0"/>
              </a:spcAft>
              <a:buClr>
                <a:schemeClr val="accent3"/>
              </a:buClr>
              <a:buFont typeface="Georgia"/>
              <a:buNone/>
              <a:defRPr/>
            </a:pPr>
            <a:endParaRPr lang="en-CA" i="1" dirty="0" smtClean="0"/>
          </a:p>
          <a:p>
            <a:pPr marL="365760" indent="-256032" eaLnBrk="1" fontAlgn="auto" hangingPunct="1">
              <a:spcAft>
                <a:spcPts val="0"/>
              </a:spcAft>
              <a:buClr>
                <a:schemeClr val="accent3"/>
              </a:buClr>
              <a:buFont typeface="Georgia"/>
              <a:buChar char="•"/>
              <a:defRPr/>
            </a:pPr>
            <a:r>
              <a:rPr lang="en-CA" dirty="0" smtClean="0"/>
              <a:t>Key Areas for Action</a:t>
            </a:r>
          </a:p>
          <a:p>
            <a:pPr marL="658368" lvl="1" indent="-246888" eaLnBrk="1" fontAlgn="auto" hangingPunct="1">
              <a:spcAft>
                <a:spcPts val="0"/>
              </a:spcAft>
              <a:buFont typeface="Georgia"/>
              <a:buChar char="▫"/>
              <a:defRPr/>
            </a:pPr>
            <a:r>
              <a:rPr lang="en-CA" dirty="0" smtClean="0"/>
              <a:t>Consolidating Gateway Partners’ plans and priorities into one plan for the southern corridor</a:t>
            </a:r>
          </a:p>
          <a:p>
            <a:pPr marL="658368" lvl="1" indent="-246888" eaLnBrk="1" fontAlgn="auto" hangingPunct="1">
              <a:spcAft>
                <a:spcPts val="0"/>
              </a:spcAft>
              <a:buFont typeface="Georgia"/>
              <a:buChar char="▫"/>
              <a:defRPr/>
            </a:pPr>
            <a:r>
              <a:rPr lang="en-CA" dirty="0" smtClean="0"/>
              <a:t>Facilitate the communication and integration of the Gateway Vision and Plan with the planning community</a:t>
            </a:r>
          </a:p>
          <a:p>
            <a:pPr marL="658368" lvl="1" indent="-246888" eaLnBrk="1" fontAlgn="auto" hangingPunct="1">
              <a:spcAft>
                <a:spcPts val="0"/>
              </a:spcAft>
              <a:buFont typeface="Georgia"/>
              <a:buChar char="▫"/>
              <a:defRPr/>
            </a:pPr>
            <a:r>
              <a:rPr lang="en-CA" dirty="0" smtClean="0"/>
              <a:t>Tie plans to an economic strategy for the region</a:t>
            </a:r>
            <a:endParaRPr lang="en-CA" dirty="0"/>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29600" cy="1066800"/>
          </a:xfrm>
          <a:solidFill>
            <a:srgbClr val="17375A"/>
          </a:solidFill>
          <a:ln>
            <a:solidFill>
              <a:schemeClr val="tx1"/>
            </a:solidFill>
          </a:ln>
          <a:effectLst>
            <a:outerShdw blurRad="50800" dist="38100" dir="2700000" algn="tl" rotWithShape="0">
              <a:prstClr val="black">
                <a:alpha val="40000"/>
              </a:prstClr>
            </a:outerShdw>
          </a:effectLst>
        </p:spPr>
        <p:txBody>
          <a:bodyPr>
            <a:normAutofit/>
          </a:bodyPr>
          <a:lstStyle/>
          <a:p>
            <a:pPr eaLnBrk="1" fontAlgn="auto" hangingPunct="1">
              <a:spcAft>
                <a:spcPts val="0"/>
              </a:spcAft>
              <a:defRPr/>
            </a:pPr>
            <a:r>
              <a:rPr lang="en-CA" dirty="0" smtClean="0">
                <a:solidFill>
                  <a:schemeClr val="bg1"/>
                </a:solidFill>
              </a:rPr>
              <a:t>Gateway Vision and Plan Actions</a:t>
            </a:r>
            <a:endParaRPr lang="en-CA" dirty="0">
              <a:solidFill>
                <a:schemeClr val="bg1"/>
              </a:solidFill>
            </a:endParaRPr>
          </a:p>
        </p:txBody>
      </p:sp>
      <p:sp>
        <p:nvSpPr>
          <p:cNvPr id="33794" name="Content Placeholder 2"/>
          <p:cNvSpPr>
            <a:spLocks noGrp="1"/>
          </p:cNvSpPr>
          <p:nvPr>
            <p:ph idx="1"/>
          </p:nvPr>
        </p:nvSpPr>
        <p:spPr/>
        <p:txBody>
          <a:bodyPr/>
          <a:lstStyle/>
          <a:p>
            <a:pPr eaLnBrk="1" hangingPunct="1"/>
            <a:r>
              <a:rPr lang="en-CA" smtClean="0"/>
              <a:t>Integrate Gateway Partner’s plans and priorities into one comprehensive plan for the southern corridor</a:t>
            </a:r>
          </a:p>
          <a:p>
            <a:pPr eaLnBrk="1" hangingPunct="1"/>
            <a:r>
              <a:rPr lang="en-CA" smtClean="0"/>
              <a:t>Present the Gateway Vision and Plan to Metro Vancouver and TransLink political and technical committees</a:t>
            </a:r>
          </a:p>
          <a:p>
            <a:pPr eaLnBrk="1" hangingPunct="1"/>
            <a:r>
              <a:rPr lang="en-CA" smtClean="0"/>
              <a:t>Proactively engage regional and municipal governments in understanding the plan </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765175"/>
            <a:ext cx="8229600" cy="1066800"/>
          </a:xfrm>
          <a:solidFill>
            <a:schemeClr val="accent4">
              <a:lumMod val="75000"/>
            </a:schemeClr>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Integrate Gateway Planning - What we Heard </a:t>
            </a:r>
            <a:endParaRPr lang="en-CA" dirty="0">
              <a:solidFill>
                <a:schemeClr val="bg1"/>
              </a:solidFill>
            </a:endParaRPr>
          </a:p>
        </p:txBody>
      </p:sp>
      <p:sp>
        <p:nvSpPr>
          <p:cNvPr id="3" name="Content Placeholder 2"/>
          <p:cNvSpPr>
            <a:spLocks noGrp="1"/>
          </p:cNvSpPr>
          <p:nvPr>
            <p:ph idx="1"/>
          </p:nvPr>
        </p:nvSpPr>
        <p:spPr>
          <a:xfrm>
            <a:off x="457200" y="2060575"/>
            <a:ext cx="8229600" cy="4513263"/>
          </a:xfrm>
        </p:spPr>
        <p:txBody>
          <a:bodyPr>
            <a:normAutofit/>
          </a:bodyPr>
          <a:lstStyle/>
          <a:p>
            <a:pPr marL="0" indent="0" eaLnBrk="1" fontAlgn="auto" hangingPunct="1">
              <a:spcAft>
                <a:spcPts val="0"/>
              </a:spcAft>
              <a:buClr>
                <a:schemeClr val="accent3"/>
              </a:buClr>
              <a:buFont typeface="Georgia"/>
              <a:buNone/>
              <a:defRPr/>
            </a:pPr>
            <a:r>
              <a:rPr lang="en-CA" dirty="0" smtClean="0"/>
              <a:t>“It would be great if the Gateway plans could be drilled down to the OCP level to help the Gateway strategy transcend local politics.”</a:t>
            </a:r>
          </a:p>
          <a:p>
            <a:pPr marL="0" indent="0" eaLnBrk="1" fontAlgn="auto" hangingPunct="1">
              <a:spcAft>
                <a:spcPts val="0"/>
              </a:spcAft>
              <a:buClr>
                <a:schemeClr val="accent3"/>
              </a:buClr>
              <a:buFont typeface="Georgia"/>
              <a:buNone/>
              <a:defRPr/>
            </a:pPr>
            <a:endParaRPr lang="en-CA" dirty="0" smtClean="0"/>
          </a:p>
          <a:p>
            <a:pPr marL="365760" indent="-256032" eaLnBrk="1" fontAlgn="auto" hangingPunct="1">
              <a:spcAft>
                <a:spcPts val="0"/>
              </a:spcAft>
              <a:buClr>
                <a:schemeClr val="accent3"/>
              </a:buClr>
              <a:buFont typeface="Georgia"/>
              <a:buChar char="•"/>
              <a:defRPr/>
            </a:pPr>
            <a:r>
              <a:rPr lang="en-CA" dirty="0" smtClean="0"/>
              <a:t>Key Areas for Action</a:t>
            </a:r>
          </a:p>
          <a:p>
            <a:pPr marL="658368" lvl="1" indent="-246888" eaLnBrk="1" fontAlgn="auto" hangingPunct="1">
              <a:spcAft>
                <a:spcPts val="0"/>
              </a:spcAft>
              <a:buFont typeface="Georgia"/>
              <a:buChar char="▫"/>
              <a:defRPr/>
            </a:pPr>
            <a:r>
              <a:rPr lang="en-CA" dirty="0" smtClean="0"/>
              <a:t>Improved engagement of regional and municipal governments when developing Gateway plans</a:t>
            </a:r>
          </a:p>
          <a:p>
            <a:pPr marL="658368" lvl="1" indent="-246888" eaLnBrk="1" fontAlgn="auto" hangingPunct="1">
              <a:spcAft>
                <a:spcPts val="0"/>
              </a:spcAft>
              <a:buFont typeface="Georgia"/>
              <a:buChar char="▫"/>
              <a:defRPr/>
            </a:pPr>
            <a:r>
              <a:rPr lang="en-CA" dirty="0" smtClean="0"/>
              <a:t>Integration into regional and municipal plans</a:t>
            </a:r>
          </a:p>
          <a:p>
            <a:pPr marL="658368" lvl="1" indent="-246888" eaLnBrk="1" fontAlgn="auto" hangingPunct="1">
              <a:spcAft>
                <a:spcPts val="0"/>
              </a:spcAft>
              <a:buFont typeface="Georgia"/>
              <a:buChar char="▫"/>
              <a:defRPr/>
            </a:pPr>
            <a:r>
              <a:rPr lang="en-CA" dirty="0" smtClean="0"/>
              <a:t>More active representation and participation in ongoing regional planning processes</a:t>
            </a:r>
          </a:p>
          <a:p>
            <a:pPr marL="457200" lvl="1" indent="0" eaLnBrk="1" fontAlgn="auto" hangingPunct="1">
              <a:spcAft>
                <a:spcPts val="0"/>
              </a:spcAft>
              <a:buFont typeface="Georgia"/>
              <a:buNone/>
              <a:defRPr/>
            </a:pPr>
            <a:endParaRPr lang="en-CA" dirty="0"/>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765175"/>
            <a:ext cx="8229600" cy="1066800"/>
          </a:xfrm>
          <a:solidFill>
            <a:schemeClr val="accent4">
              <a:lumMod val="75000"/>
            </a:schemeClr>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Integrate Gateway Planning - Actions</a:t>
            </a:r>
            <a:endParaRPr lang="en-CA" dirty="0">
              <a:solidFill>
                <a:schemeClr val="bg1"/>
              </a:solidFill>
            </a:endParaRPr>
          </a:p>
        </p:txBody>
      </p:sp>
      <p:sp>
        <p:nvSpPr>
          <p:cNvPr id="3" name="Content Placeholder 2"/>
          <p:cNvSpPr>
            <a:spLocks noGrp="1"/>
          </p:cNvSpPr>
          <p:nvPr>
            <p:ph idx="1"/>
          </p:nvPr>
        </p:nvSpPr>
        <p:spPr/>
        <p:txBody>
          <a:bodyPr>
            <a:normAutofit lnSpcReduction="10000"/>
          </a:bodyPr>
          <a:lstStyle/>
          <a:p>
            <a:pPr marL="365760" indent="-256032" eaLnBrk="1" fontAlgn="auto" hangingPunct="1">
              <a:spcAft>
                <a:spcPts val="1800"/>
              </a:spcAft>
              <a:buClr>
                <a:schemeClr val="accent3"/>
              </a:buClr>
              <a:buFont typeface="Georgia"/>
              <a:buChar char="•"/>
              <a:defRPr/>
            </a:pPr>
            <a:r>
              <a:rPr lang="en-CA" dirty="0" smtClean="0"/>
              <a:t>Work with </a:t>
            </a:r>
            <a:r>
              <a:rPr lang="en-CA" dirty="0" err="1" smtClean="0"/>
              <a:t>Translink</a:t>
            </a:r>
            <a:r>
              <a:rPr lang="en-CA" dirty="0" smtClean="0"/>
              <a:t> to establish a Regional Goods Movement Council and strategy</a:t>
            </a:r>
          </a:p>
          <a:p>
            <a:pPr marL="365760" indent="-256032" eaLnBrk="1" fontAlgn="auto" hangingPunct="1">
              <a:spcAft>
                <a:spcPts val="1800"/>
              </a:spcAft>
              <a:buClr>
                <a:schemeClr val="accent3"/>
              </a:buClr>
              <a:buFont typeface="Georgia"/>
              <a:buChar char="•"/>
              <a:defRPr/>
            </a:pPr>
            <a:r>
              <a:rPr lang="en-CA" dirty="0" smtClean="0"/>
              <a:t>Actively participate in the Regional Transportation Strategy</a:t>
            </a:r>
          </a:p>
          <a:p>
            <a:pPr marL="365760" indent="-256032" eaLnBrk="1" fontAlgn="auto" hangingPunct="1">
              <a:spcAft>
                <a:spcPts val="1800"/>
              </a:spcAft>
              <a:buClr>
                <a:schemeClr val="accent3"/>
              </a:buClr>
              <a:buFont typeface="Georgia"/>
              <a:buChar char="•"/>
              <a:defRPr/>
            </a:pPr>
            <a:r>
              <a:rPr lang="en-CA" dirty="0" smtClean="0"/>
              <a:t>Confirm participation in the Regional Planning Advisory Committee</a:t>
            </a:r>
          </a:p>
          <a:p>
            <a:pPr marL="365760" indent="-256032" eaLnBrk="1" fontAlgn="auto" hangingPunct="1">
              <a:spcAft>
                <a:spcPts val="1800"/>
              </a:spcAft>
              <a:buClr>
                <a:schemeClr val="accent3"/>
              </a:buClr>
              <a:buFont typeface="Georgia"/>
              <a:buChar char="•"/>
              <a:defRPr/>
            </a:pPr>
            <a:r>
              <a:rPr lang="en-CA" dirty="0" smtClean="0"/>
              <a:t>Initiate a dialogue on regional economic sustainability with Metro Vancouver</a:t>
            </a:r>
          </a:p>
          <a:p>
            <a:pPr marL="658368" lvl="1" indent="-246888" eaLnBrk="1" fontAlgn="auto" hangingPunct="1">
              <a:spcAft>
                <a:spcPts val="1800"/>
              </a:spcAft>
              <a:buFont typeface="Georgia"/>
              <a:buChar char="▫"/>
              <a:defRPr/>
            </a:pPr>
            <a:endParaRPr lang="en-CA"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765175"/>
            <a:ext cx="8229600" cy="1066800"/>
          </a:xfrm>
          <a:solidFill>
            <a:schemeClr val="accent4">
              <a:lumMod val="75000"/>
            </a:schemeClr>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Integrate Gateway Planning - Actions </a:t>
            </a:r>
            <a:endParaRPr lang="en-CA" dirty="0">
              <a:solidFill>
                <a:schemeClr val="bg1"/>
              </a:solidFill>
            </a:endParaRPr>
          </a:p>
        </p:txBody>
      </p:sp>
      <p:sp>
        <p:nvSpPr>
          <p:cNvPr id="39938" name="Content Placeholder 2"/>
          <p:cNvSpPr>
            <a:spLocks noGrp="1"/>
          </p:cNvSpPr>
          <p:nvPr>
            <p:ph idx="1"/>
          </p:nvPr>
        </p:nvSpPr>
        <p:spPr/>
        <p:txBody>
          <a:bodyPr/>
          <a:lstStyle/>
          <a:p>
            <a:pPr eaLnBrk="1" hangingPunct="1">
              <a:spcAft>
                <a:spcPts val="1800"/>
              </a:spcAft>
            </a:pPr>
            <a:r>
              <a:rPr lang="en-CA" smtClean="0"/>
              <a:t>Improve communications with municipal governments on Gateway plans and projects</a:t>
            </a:r>
          </a:p>
          <a:p>
            <a:pPr eaLnBrk="1" hangingPunct="1">
              <a:spcAft>
                <a:spcPts val="1800"/>
              </a:spcAft>
            </a:pPr>
            <a:r>
              <a:rPr lang="en-CA" smtClean="0"/>
              <a:t>Conduct work sessions with municipalities (or sub-regions) on plan integration</a:t>
            </a:r>
          </a:p>
          <a:p>
            <a:pPr lvl="1" eaLnBrk="1" hangingPunct="1">
              <a:spcAft>
                <a:spcPts val="1800"/>
              </a:spcAft>
            </a:pPr>
            <a:r>
              <a:rPr lang="en-CA" smtClean="0"/>
              <a:t>Integrate plans at the OCP level</a:t>
            </a:r>
          </a:p>
          <a:p>
            <a:pPr eaLnBrk="1" hangingPunct="1">
              <a:spcAft>
                <a:spcPts val="1800"/>
              </a:spcAft>
            </a:pPr>
            <a:r>
              <a:rPr lang="en-CA" smtClean="0"/>
              <a:t>Work closely with municipalities on public engagement for Gateway projects</a:t>
            </a:r>
          </a:p>
          <a:p>
            <a:pPr lvl="1" eaLnBrk="1" hangingPunct="1">
              <a:spcAft>
                <a:spcPts val="1800"/>
              </a:spcAft>
            </a:pPr>
            <a:endParaRPr lang="en-CA" smtClean="0"/>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6179A8"/>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Engagement and Communications – What we Heard</a:t>
            </a:r>
            <a:endParaRPr lang="en-CA" dirty="0">
              <a:solidFill>
                <a:schemeClr val="bg1"/>
              </a:solidFill>
            </a:endParaRPr>
          </a:p>
        </p:txBody>
      </p:sp>
      <p:sp>
        <p:nvSpPr>
          <p:cNvPr id="3" name="Content Placeholder 2"/>
          <p:cNvSpPr>
            <a:spLocks noGrp="1"/>
          </p:cNvSpPr>
          <p:nvPr>
            <p:ph idx="1"/>
          </p:nvPr>
        </p:nvSpPr>
        <p:spPr/>
        <p:txBody>
          <a:bodyPr>
            <a:normAutofit/>
          </a:bodyPr>
          <a:lstStyle/>
          <a:p>
            <a:pPr marL="0" indent="0" eaLnBrk="1" fontAlgn="auto" hangingPunct="1">
              <a:spcAft>
                <a:spcPts val="0"/>
              </a:spcAft>
              <a:buClr>
                <a:schemeClr val="accent3"/>
              </a:buClr>
              <a:buFont typeface="Georgia"/>
              <a:buNone/>
              <a:defRPr/>
            </a:pPr>
            <a:r>
              <a:rPr lang="en-CA" i="1" dirty="0" smtClean="0"/>
              <a:t>“There is no process to bring people along. There is just too much public relations communications  and not enough engagement”</a:t>
            </a:r>
          </a:p>
          <a:p>
            <a:pPr marL="0" indent="0" eaLnBrk="1" fontAlgn="auto" hangingPunct="1">
              <a:spcAft>
                <a:spcPts val="0"/>
              </a:spcAft>
              <a:buClr>
                <a:schemeClr val="accent3"/>
              </a:buClr>
              <a:buFont typeface="Georgia"/>
              <a:buNone/>
              <a:defRPr/>
            </a:pPr>
            <a:endParaRPr lang="en-CA" i="1" dirty="0" smtClean="0"/>
          </a:p>
          <a:p>
            <a:pPr marL="365760" indent="-256032" eaLnBrk="1" fontAlgn="auto" hangingPunct="1">
              <a:spcAft>
                <a:spcPts val="0"/>
              </a:spcAft>
              <a:buClr>
                <a:schemeClr val="accent3"/>
              </a:buClr>
              <a:buFont typeface="Georgia"/>
              <a:buChar char="•"/>
              <a:defRPr/>
            </a:pPr>
            <a:r>
              <a:rPr lang="en-CA" dirty="0" smtClean="0"/>
              <a:t>Key Areas for Action</a:t>
            </a:r>
          </a:p>
          <a:p>
            <a:pPr marL="658368" lvl="1" indent="-246888" eaLnBrk="1" fontAlgn="auto" hangingPunct="1">
              <a:spcAft>
                <a:spcPts val="0"/>
              </a:spcAft>
              <a:buFont typeface="Georgia"/>
              <a:buChar char="▫"/>
              <a:defRPr/>
            </a:pPr>
            <a:r>
              <a:rPr lang="en-CA" dirty="0" smtClean="0"/>
              <a:t>Improve access to information about the Gateway</a:t>
            </a:r>
          </a:p>
          <a:p>
            <a:pPr marL="658368" lvl="1" indent="-246888" eaLnBrk="1" fontAlgn="auto" hangingPunct="1">
              <a:spcAft>
                <a:spcPts val="0"/>
              </a:spcAft>
              <a:buFont typeface="Georgia"/>
              <a:buChar char="▫"/>
              <a:defRPr/>
            </a:pPr>
            <a:r>
              <a:rPr lang="en-CA" dirty="0" smtClean="0"/>
              <a:t>Understanding the benefits of the Gateway</a:t>
            </a:r>
          </a:p>
          <a:p>
            <a:pPr marL="658368" lvl="1" indent="-246888" eaLnBrk="1" fontAlgn="auto" hangingPunct="1">
              <a:spcAft>
                <a:spcPts val="0"/>
              </a:spcAft>
              <a:buFont typeface="Georgia"/>
              <a:buChar char="▫"/>
              <a:defRPr/>
            </a:pPr>
            <a:r>
              <a:rPr lang="en-CA" dirty="0" smtClean="0"/>
              <a:t>Improve the approach to working with the public in municipalities</a:t>
            </a:r>
          </a:p>
          <a:p>
            <a:pPr marL="923544" lvl="2" indent="-219456" eaLnBrk="1" fontAlgn="auto" hangingPunct="1">
              <a:spcAft>
                <a:spcPts val="0"/>
              </a:spcAft>
              <a:buFont typeface="Wingdings 2"/>
              <a:buChar char=""/>
              <a:defRPr/>
            </a:pPr>
            <a:endParaRPr lang="en-CA" dirty="0" smtClean="0"/>
          </a:p>
          <a:p>
            <a:pPr marL="658368" lvl="1" indent="-246888" eaLnBrk="1" fontAlgn="auto" hangingPunct="1">
              <a:spcAft>
                <a:spcPts val="0"/>
              </a:spcAft>
              <a:buFont typeface="Georgia"/>
              <a:buChar char="▫"/>
              <a:defRPr/>
            </a:pPr>
            <a:endParaRPr lang="en-CA"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1066800"/>
          </a:xfrm>
          <a:solidFill>
            <a:srgbClr val="6179A8"/>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Engagement and Communications - Actions</a:t>
            </a:r>
            <a:endParaRPr lang="en-CA" dirty="0">
              <a:solidFill>
                <a:schemeClr val="bg1"/>
              </a:solidFill>
            </a:endParaRPr>
          </a:p>
        </p:txBody>
      </p:sp>
      <p:sp>
        <p:nvSpPr>
          <p:cNvPr id="44034" name="Content Placeholder 2"/>
          <p:cNvSpPr>
            <a:spLocks noGrp="1"/>
          </p:cNvSpPr>
          <p:nvPr>
            <p:ph idx="1"/>
          </p:nvPr>
        </p:nvSpPr>
        <p:spPr/>
        <p:txBody>
          <a:bodyPr/>
          <a:lstStyle/>
          <a:p>
            <a:pPr eaLnBrk="1" hangingPunct="1"/>
            <a:r>
              <a:rPr lang="en-CA" smtClean="0"/>
              <a:t>Better define and make available information on the economic role of the Gateway</a:t>
            </a:r>
          </a:p>
          <a:p>
            <a:pPr eaLnBrk="1" hangingPunct="1"/>
            <a:r>
              <a:rPr lang="en-CA" smtClean="0"/>
              <a:t>Implement a Gateway communications program</a:t>
            </a:r>
          </a:p>
          <a:p>
            <a:pPr lvl="1" eaLnBrk="1" hangingPunct="1"/>
            <a:r>
              <a:rPr lang="en-CA" smtClean="0"/>
              <a:t>Proactive presentations and information</a:t>
            </a:r>
          </a:p>
          <a:p>
            <a:pPr lvl="1" eaLnBrk="1" hangingPunct="1"/>
            <a:r>
              <a:rPr lang="en-CA" smtClean="0"/>
              <a:t>Branding, website development</a:t>
            </a:r>
          </a:p>
          <a:p>
            <a:pPr lvl="1" eaLnBrk="1" hangingPunct="1"/>
            <a:r>
              <a:rPr lang="en-CA" smtClean="0"/>
              <a:t>Information on Gateway plans, projects, benefits and technical data</a:t>
            </a:r>
          </a:p>
          <a:p>
            <a:pPr eaLnBrk="1" hangingPunct="1"/>
            <a:r>
              <a:rPr lang="en-CA" smtClean="0"/>
              <a:t>Annual workshop for planners and professionals</a:t>
            </a:r>
          </a:p>
          <a:p>
            <a:pPr lvl="1" eaLnBrk="1" hangingPunct="1"/>
            <a:endParaRPr lang="en-CA" smtClean="0"/>
          </a:p>
          <a:p>
            <a:pPr lvl="1" eaLnBrk="1" hangingPunct="1"/>
            <a:endParaRPr lang="en-CA" smtClean="0"/>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1066800"/>
          </a:xfrm>
          <a:solidFill>
            <a:srgbClr val="685DAB"/>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Knowledge, Skills and Abilities - What we Heard</a:t>
            </a:r>
            <a:endParaRPr lang="en-CA" dirty="0">
              <a:solidFill>
                <a:schemeClr val="bg1"/>
              </a:solidFill>
            </a:endParaRPr>
          </a:p>
        </p:txBody>
      </p:sp>
      <p:sp>
        <p:nvSpPr>
          <p:cNvPr id="3" name="Content Placeholder 2"/>
          <p:cNvSpPr>
            <a:spLocks noGrp="1"/>
          </p:cNvSpPr>
          <p:nvPr>
            <p:ph idx="1"/>
          </p:nvPr>
        </p:nvSpPr>
        <p:spPr>
          <a:xfrm>
            <a:off x="457200" y="2249488"/>
            <a:ext cx="8229600" cy="4492625"/>
          </a:xfrm>
        </p:spPr>
        <p:txBody>
          <a:bodyPr>
            <a:normAutofit fontScale="92500" lnSpcReduction="10000"/>
          </a:bodyPr>
          <a:lstStyle/>
          <a:p>
            <a:pPr marL="0" indent="0" eaLnBrk="1" fontAlgn="auto" hangingPunct="1">
              <a:spcAft>
                <a:spcPts val="0"/>
              </a:spcAft>
              <a:buClr>
                <a:schemeClr val="accent3"/>
              </a:buClr>
              <a:buFont typeface="Georgia"/>
              <a:buNone/>
              <a:defRPr/>
            </a:pPr>
            <a:r>
              <a:rPr lang="en-CA" i="1" dirty="0" smtClean="0"/>
              <a:t>“There needs to be more education at all levels, including current senior planners and planners in training.”</a:t>
            </a:r>
          </a:p>
          <a:p>
            <a:pPr marL="0" indent="0" eaLnBrk="1" fontAlgn="auto" hangingPunct="1">
              <a:spcAft>
                <a:spcPts val="0"/>
              </a:spcAft>
              <a:buClr>
                <a:schemeClr val="accent3"/>
              </a:buClr>
              <a:buFont typeface="Georgia"/>
              <a:buNone/>
              <a:defRPr/>
            </a:pPr>
            <a:endParaRPr lang="en-CA" i="1" dirty="0" smtClean="0"/>
          </a:p>
          <a:p>
            <a:pPr marL="365760" indent="-256032" eaLnBrk="1" fontAlgn="auto" hangingPunct="1">
              <a:spcAft>
                <a:spcPts val="0"/>
              </a:spcAft>
              <a:buClr>
                <a:schemeClr val="accent3"/>
              </a:buClr>
              <a:buFont typeface="Georgia"/>
              <a:buChar char="•"/>
              <a:defRPr/>
            </a:pPr>
            <a:r>
              <a:rPr lang="en-CA" dirty="0" smtClean="0"/>
              <a:t>Key Areas for Action</a:t>
            </a:r>
          </a:p>
          <a:p>
            <a:pPr marL="658368" lvl="1" indent="-246888" eaLnBrk="1" fontAlgn="auto" hangingPunct="1">
              <a:spcAft>
                <a:spcPts val="0"/>
              </a:spcAft>
              <a:buFont typeface="Georgia"/>
              <a:buChar char="▫"/>
              <a:defRPr/>
            </a:pPr>
            <a:r>
              <a:rPr lang="en-CA" dirty="0" smtClean="0"/>
              <a:t>Professional development courses on</a:t>
            </a:r>
          </a:p>
          <a:p>
            <a:pPr marL="923544" lvl="2" indent="-219456" eaLnBrk="1" fontAlgn="auto" hangingPunct="1">
              <a:spcAft>
                <a:spcPts val="0"/>
              </a:spcAft>
              <a:buFont typeface="Wingdings 2"/>
              <a:buChar char=""/>
              <a:defRPr/>
            </a:pPr>
            <a:r>
              <a:rPr lang="en-CA" dirty="0"/>
              <a:t>R</a:t>
            </a:r>
            <a:r>
              <a:rPr lang="en-CA" dirty="0" smtClean="0"/>
              <a:t>egional and municipal planning processes for Gateway planners and professionals</a:t>
            </a:r>
          </a:p>
          <a:p>
            <a:pPr marL="923544" lvl="2" indent="-219456" eaLnBrk="1" fontAlgn="auto" hangingPunct="1">
              <a:spcAft>
                <a:spcPts val="0"/>
              </a:spcAft>
              <a:buFont typeface="Wingdings 2"/>
              <a:buChar char=""/>
              <a:defRPr/>
            </a:pPr>
            <a:r>
              <a:rPr lang="en-CA" dirty="0" smtClean="0"/>
              <a:t>Integrating Gateway plans with regional and municipal plans</a:t>
            </a:r>
          </a:p>
          <a:p>
            <a:pPr marL="923544" lvl="2" indent="-219456" eaLnBrk="1" fontAlgn="auto" hangingPunct="1">
              <a:spcAft>
                <a:spcPts val="0"/>
              </a:spcAft>
              <a:buFont typeface="Wingdings 2"/>
              <a:buChar char=""/>
              <a:defRPr/>
            </a:pPr>
            <a:r>
              <a:rPr lang="en-CA" dirty="0" smtClean="0"/>
              <a:t>Understanding municipal approval and decision-making processes.</a:t>
            </a:r>
          </a:p>
          <a:p>
            <a:pPr marL="658368" lvl="1" indent="-246888" eaLnBrk="1" fontAlgn="auto" hangingPunct="1">
              <a:spcAft>
                <a:spcPts val="0"/>
              </a:spcAft>
              <a:buFont typeface="Georgia"/>
              <a:buChar char="▫"/>
              <a:defRPr/>
            </a:pPr>
            <a:endParaRPr lang="en-CA" dirty="0" smtClean="0"/>
          </a:p>
          <a:p>
            <a:pPr marL="365760" indent="-256032" eaLnBrk="1" fontAlgn="auto" hangingPunct="1">
              <a:spcAft>
                <a:spcPts val="0"/>
              </a:spcAft>
              <a:buClr>
                <a:schemeClr val="accent3"/>
              </a:buClr>
              <a:buFont typeface="Georgia"/>
              <a:buChar char="•"/>
              <a:defRPr/>
            </a:pPr>
            <a:endParaRPr lang="en-CA" i="1"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765175"/>
            <a:ext cx="8496300" cy="1066800"/>
          </a:xfrm>
          <a:solidFill>
            <a:srgbClr val="685DAB"/>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Knowledge, Skills and Abilities - Actions</a:t>
            </a:r>
            <a:endParaRPr lang="en-CA" dirty="0">
              <a:solidFill>
                <a:schemeClr val="bg1"/>
              </a:solidFill>
            </a:endParaRPr>
          </a:p>
        </p:txBody>
      </p:sp>
      <p:sp>
        <p:nvSpPr>
          <p:cNvPr id="48130" name="Content Placeholder 2"/>
          <p:cNvSpPr>
            <a:spLocks noGrp="1"/>
          </p:cNvSpPr>
          <p:nvPr>
            <p:ph idx="1"/>
          </p:nvPr>
        </p:nvSpPr>
        <p:spPr/>
        <p:txBody>
          <a:bodyPr/>
          <a:lstStyle/>
          <a:p>
            <a:pPr eaLnBrk="1" hangingPunct="1"/>
            <a:r>
              <a:rPr lang="en-CA" smtClean="0"/>
              <a:t>Educational outreach program for planners and professionals through professional organizations (PIBC) and extension courses :</a:t>
            </a:r>
          </a:p>
          <a:p>
            <a:pPr lvl="1" eaLnBrk="1" hangingPunct="1"/>
            <a:r>
              <a:rPr lang="en-CA" smtClean="0"/>
              <a:t>Introduction to the Gateway</a:t>
            </a:r>
          </a:p>
          <a:p>
            <a:pPr lvl="1" eaLnBrk="1" hangingPunct="1"/>
            <a:r>
              <a:rPr lang="en-CA" smtClean="0"/>
              <a:t>Understanding municipal and regional planning and governance</a:t>
            </a:r>
          </a:p>
          <a:p>
            <a:pPr eaLnBrk="1" hangingPunct="1"/>
            <a:r>
              <a:rPr lang="en-CA" smtClean="0"/>
              <a:t>Learning exchanges for planners and professionals facilitated by the Gateway</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CA" smtClean="0"/>
              <a:t>Presentation Objectives</a:t>
            </a:r>
          </a:p>
        </p:txBody>
      </p:sp>
      <p:sp>
        <p:nvSpPr>
          <p:cNvPr id="17410" name="Content Placeholder 2"/>
          <p:cNvSpPr>
            <a:spLocks noGrp="1"/>
          </p:cNvSpPr>
          <p:nvPr>
            <p:ph idx="1"/>
          </p:nvPr>
        </p:nvSpPr>
        <p:spPr/>
        <p:txBody>
          <a:bodyPr/>
          <a:lstStyle/>
          <a:p>
            <a:pPr marL="457200" indent="-457200" eaLnBrk="1" hangingPunct="1">
              <a:spcAft>
                <a:spcPts val="1800"/>
              </a:spcAft>
              <a:buFont typeface="Trebuchet MS" pitchFamily="34" charset="0"/>
              <a:buAutoNum type="arabicPeriod"/>
            </a:pPr>
            <a:r>
              <a:rPr lang="en-CA" smtClean="0"/>
              <a:t>Present the results of the study on “Enhancing Planning Capacity in the Asia Pacific Gateway”</a:t>
            </a:r>
          </a:p>
          <a:p>
            <a:pPr marL="457200" indent="-457200" eaLnBrk="1" hangingPunct="1">
              <a:spcAft>
                <a:spcPts val="1800"/>
              </a:spcAft>
              <a:buFont typeface="Trebuchet MS" pitchFamily="34" charset="0"/>
              <a:buAutoNum type="arabicPeriod"/>
            </a:pPr>
            <a:r>
              <a:rPr lang="en-CA" smtClean="0"/>
              <a:t>Confirm the Gateway partners’ commitment to working with local and regional governments </a:t>
            </a:r>
          </a:p>
          <a:p>
            <a:pPr marL="457200" indent="-457200" eaLnBrk="1" hangingPunct="1">
              <a:spcAft>
                <a:spcPts val="1800"/>
              </a:spcAft>
              <a:buFont typeface="Trebuchet MS" pitchFamily="34" charset="0"/>
              <a:buAutoNum type="arabicPeriod"/>
            </a:pPr>
            <a:r>
              <a:rPr lang="en-CA" smtClean="0"/>
              <a:t>Receive input from MRTAC on opportunities to implement the recommended directions</a:t>
            </a:r>
          </a:p>
        </p:txBody>
      </p:sp>
      <p:sp>
        <p:nvSpPr>
          <p:cNvPr id="16387"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C298152C-B580-48AE-A99D-7A433F2F8A60}" type="slidenum">
              <a:rPr lang="en-CA"/>
              <a:pPr fontAlgn="base">
                <a:spcBef>
                  <a:spcPct val="0"/>
                </a:spcBef>
                <a:spcAft>
                  <a:spcPct val="0"/>
                </a:spcAft>
                <a:defRPr/>
              </a:pPr>
              <a:t>2</a:t>
            </a:fld>
            <a:endParaRPr lang="en-CA"/>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r>
              <a:rPr lang="en-CA" smtClean="0"/>
              <a:t>Current Status of Implementation</a:t>
            </a:r>
          </a:p>
        </p:txBody>
      </p:sp>
      <p:sp>
        <p:nvSpPr>
          <p:cNvPr id="3" name="Content Placeholder 2"/>
          <p:cNvSpPr>
            <a:spLocks noGrp="1"/>
          </p:cNvSpPr>
          <p:nvPr>
            <p:ph idx="1"/>
          </p:nvPr>
        </p:nvSpPr>
        <p:spPr/>
        <p:txBody>
          <a:bodyPr>
            <a:normAutofit fontScale="85000" lnSpcReduction="10000"/>
          </a:bodyPr>
          <a:lstStyle/>
          <a:p>
            <a:pPr marL="109538" indent="0" eaLnBrk="1" hangingPunct="1">
              <a:defRPr/>
            </a:pPr>
            <a:r>
              <a:rPr lang="en-CA" dirty="0" smtClean="0"/>
              <a:t>Implementation is proceeding slowly since we are awaiting confirmation of funding.</a:t>
            </a:r>
          </a:p>
          <a:p>
            <a:pPr marL="109538" indent="0" eaLnBrk="1" hangingPunct="1">
              <a:defRPr/>
            </a:pPr>
            <a:r>
              <a:rPr lang="en-CA" dirty="0" smtClean="0"/>
              <a:t>Would like to plan on developing programs for outreach to planners and professionals by first quarter 2013</a:t>
            </a:r>
          </a:p>
          <a:p>
            <a:pPr marL="109538" indent="0" eaLnBrk="1" hangingPunct="1">
              <a:defRPr/>
            </a:pPr>
            <a:r>
              <a:rPr lang="en-CA" dirty="0" smtClean="0"/>
              <a:t>Some questions that must be addressed include:</a:t>
            </a:r>
          </a:p>
          <a:p>
            <a:pPr marL="109538" indent="0" eaLnBrk="1" hangingPunct="1">
              <a:defRPr/>
            </a:pPr>
            <a:r>
              <a:rPr lang="en-CA" dirty="0" smtClean="0"/>
              <a:t>1. Are we on the right track with the recommendations</a:t>
            </a:r>
          </a:p>
          <a:p>
            <a:pPr marL="109538" indent="0" eaLnBrk="1" hangingPunct="1">
              <a:defRPr/>
            </a:pPr>
            <a:r>
              <a:rPr lang="en-CA" dirty="0" smtClean="0"/>
              <a:t>2.How would we work with planning and engineering to ensure consistency</a:t>
            </a:r>
          </a:p>
          <a:p>
            <a:pPr marL="109538" indent="0" eaLnBrk="1" hangingPunct="1">
              <a:defRPr/>
            </a:pPr>
            <a:r>
              <a:rPr lang="en-CA" dirty="0" smtClean="0"/>
              <a:t>3.Is there merit in pursuing the recommended professional exchange program</a:t>
            </a:r>
          </a:p>
          <a:p>
            <a:pPr marL="109538" indent="0" eaLnBrk="1" hangingPunct="1">
              <a:defRPr/>
            </a:pPr>
            <a:r>
              <a:rPr lang="en-CA" dirty="0" smtClean="0"/>
              <a:t>4.Is the proposed annual workshop for planners and professionals a </a:t>
            </a:r>
            <a:r>
              <a:rPr lang="en-CA" smtClean="0"/>
              <a:t>good approach.</a:t>
            </a:r>
            <a:endParaRPr lang="en-CA" dirty="0" smtClean="0"/>
          </a:p>
          <a:p>
            <a:pPr marL="109538" indent="0" eaLnBrk="1" hangingPunct="1">
              <a:defRPr/>
            </a:pPr>
            <a:endParaRPr lang="en-CA"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36613"/>
            <a:ext cx="8518525" cy="1066800"/>
          </a:xfrm>
        </p:spPr>
        <p:txBody>
          <a:bodyPr>
            <a:normAutofit fontScale="90000"/>
          </a:bodyPr>
          <a:lstStyle/>
          <a:p>
            <a:pPr eaLnBrk="1" fontAlgn="auto" hangingPunct="1">
              <a:spcAft>
                <a:spcPts val="0"/>
              </a:spcAft>
              <a:defRPr/>
            </a:pPr>
            <a:r>
              <a:rPr lang="en-CA" dirty="0" smtClean="0"/>
              <a:t>About the Greater Vancouver Gateway Council</a:t>
            </a:r>
            <a:endParaRPr lang="en-CA" dirty="0"/>
          </a:p>
        </p:txBody>
      </p:sp>
      <p:sp>
        <p:nvSpPr>
          <p:cNvPr id="19458" name="Content Placeholder 2"/>
          <p:cNvSpPr>
            <a:spLocks noGrp="1"/>
          </p:cNvSpPr>
          <p:nvPr>
            <p:ph idx="1"/>
          </p:nvPr>
        </p:nvSpPr>
        <p:spPr/>
        <p:txBody>
          <a:bodyPr/>
          <a:lstStyle/>
          <a:p>
            <a:pPr eaLnBrk="1" hangingPunct="1"/>
            <a:r>
              <a:rPr lang="en-CA" smtClean="0"/>
              <a:t>Industry-led organization established in 1994</a:t>
            </a:r>
          </a:p>
          <a:p>
            <a:pPr eaLnBrk="1" hangingPunct="1"/>
            <a:r>
              <a:rPr lang="en-CA" smtClean="0"/>
              <a:t>Vision: </a:t>
            </a:r>
          </a:p>
          <a:p>
            <a:pPr marL="411163" lvl="1" indent="0" eaLnBrk="1" hangingPunct="1">
              <a:buFont typeface="Georgia" pitchFamily="18" charset="0"/>
              <a:buNone/>
            </a:pPr>
            <a:r>
              <a:rPr lang="en-CA" i="1" smtClean="0"/>
              <a:t>“Greater Vancouver  will be a world transportation gateway benefitting from opportunities for expanding world trade and tourism.”</a:t>
            </a:r>
          </a:p>
          <a:p>
            <a:pPr eaLnBrk="1" hangingPunct="1"/>
            <a:r>
              <a:rPr lang="en-CA" smtClean="0"/>
              <a:t>Mandate includes implementing recommendations from the ‘Enhancing Planning Capacity’ report contingent upon available funding.</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p:cNvPicPr>
            <a:picLocks noChangeAspect="1" noChangeArrowheads="1"/>
          </p:cNvPicPr>
          <p:nvPr/>
        </p:nvPicPr>
        <p:blipFill>
          <a:blip r:embed="rId3"/>
          <a:srcRect/>
          <a:stretch>
            <a:fillRect/>
          </a:stretch>
        </p:blipFill>
        <p:spPr bwMode="auto">
          <a:xfrm>
            <a:off x="3044825" y="2060575"/>
            <a:ext cx="6140450" cy="4105275"/>
          </a:xfrm>
          <a:prstGeom prst="rect">
            <a:avLst/>
          </a:prstGeom>
          <a:noFill/>
          <a:ln w="9525">
            <a:noFill/>
            <a:miter lim="800000"/>
            <a:headEnd/>
            <a:tailEnd/>
          </a:ln>
        </p:spPr>
      </p:pic>
      <p:sp>
        <p:nvSpPr>
          <p:cNvPr id="20482" name="Title 2"/>
          <p:cNvSpPr>
            <a:spLocks noGrp="1"/>
          </p:cNvSpPr>
          <p:nvPr>
            <p:ph type="title"/>
          </p:nvPr>
        </p:nvSpPr>
        <p:spPr>
          <a:xfrm>
            <a:off x="468313" y="836613"/>
            <a:ext cx="8229600" cy="1066800"/>
          </a:xfrm>
        </p:spPr>
        <p:txBody>
          <a:bodyPr/>
          <a:lstStyle/>
          <a:p>
            <a:pPr eaLnBrk="1" hangingPunct="1"/>
            <a:r>
              <a:rPr lang="en-CA" smtClean="0"/>
              <a:t>About the Asia Pacific Gateway</a:t>
            </a:r>
          </a:p>
        </p:txBody>
      </p:sp>
      <p:sp>
        <p:nvSpPr>
          <p:cNvPr id="5" name="Content Placeholder 4"/>
          <p:cNvSpPr>
            <a:spLocks noGrp="1"/>
          </p:cNvSpPr>
          <p:nvPr>
            <p:ph sz="half" idx="2"/>
          </p:nvPr>
        </p:nvSpPr>
        <p:spPr>
          <a:xfrm>
            <a:off x="-31750" y="2052638"/>
            <a:ext cx="3076575" cy="4525962"/>
          </a:xfrm>
        </p:spPr>
        <p:txBody>
          <a:bodyPr>
            <a:normAutofit/>
          </a:bodyPr>
          <a:lstStyle/>
          <a:p>
            <a:pPr marL="365760" indent="-256032" eaLnBrk="1" fontAlgn="auto" hangingPunct="1">
              <a:spcAft>
                <a:spcPts val="0"/>
              </a:spcAft>
              <a:buClr>
                <a:schemeClr val="accent3"/>
              </a:buClr>
              <a:buFont typeface="Georgia"/>
              <a:buChar char="•"/>
              <a:defRPr/>
            </a:pPr>
            <a:r>
              <a:rPr lang="en-US" sz="2400" dirty="0" smtClean="0"/>
              <a:t>~75% (by value) of Canada’s exports to Asia were shipped through BC’s ports.</a:t>
            </a:r>
          </a:p>
          <a:p>
            <a:pPr marL="109728" indent="0" eaLnBrk="1" fontAlgn="auto" hangingPunct="1">
              <a:spcAft>
                <a:spcPts val="0"/>
              </a:spcAft>
              <a:buClr>
                <a:schemeClr val="accent3"/>
              </a:buClr>
              <a:buFont typeface="Georgia"/>
              <a:buNone/>
              <a:defRPr/>
            </a:pPr>
            <a:endParaRPr lang="en-US" sz="2400" dirty="0" smtClean="0"/>
          </a:p>
          <a:p>
            <a:pPr marL="365760" indent="-256032" eaLnBrk="1" fontAlgn="auto" hangingPunct="1">
              <a:spcAft>
                <a:spcPts val="0"/>
              </a:spcAft>
              <a:buClr>
                <a:schemeClr val="accent3"/>
              </a:buClr>
              <a:buFont typeface="Georgia"/>
              <a:buChar char="•"/>
              <a:defRPr/>
            </a:pPr>
            <a:r>
              <a:rPr lang="en-US" sz="2400" dirty="0" smtClean="0"/>
              <a:t>Gateway capacity will increase from $35 billion to $75 billion worth of cargo by 2020.</a:t>
            </a:r>
          </a:p>
          <a:p>
            <a:pPr marL="365760" indent="-256032" eaLnBrk="1" fontAlgn="auto" hangingPunct="1">
              <a:spcAft>
                <a:spcPts val="0"/>
              </a:spcAft>
              <a:buClr>
                <a:schemeClr val="accent3"/>
              </a:buClr>
              <a:buFont typeface="Georgia"/>
              <a:buChar char="•"/>
              <a:defRPr/>
            </a:pPr>
            <a:endParaRPr lang="en-C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J:\Projects 2011\Roberts Bank Rail Corridor\Website\Images for website\SAM_0743.JPG"/>
          <p:cNvPicPr>
            <a:picLocks noChangeAspect="1" noChangeArrowheads="1"/>
          </p:cNvPicPr>
          <p:nvPr/>
        </p:nvPicPr>
        <p:blipFill>
          <a:blip r:embed="rId3"/>
          <a:srcRect/>
          <a:stretch>
            <a:fillRect/>
          </a:stretch>
        </p:blipFill>
        <p:spPr bwMode="auto">
          <a:xfrm>
            <a:off x="1820863" y="5662613"/>
            <a:ext cx="1814512" cy="1195387"/>
          </a:xfrm>
          <a:prstGeom prst="rect">
            <a:avLst/>
          </a:prstGeom>
          <a:noFill/>
          <a:ln w="9525">
            <a:noFill/>
            <a:miter lim="800000"/>
            <a:headEnd/>
            <a:tailEnd/>
          </a:ln>
        </p:spPr>
      </p:pic>
      <p:pic>
        <p:nvPicPr>
          <p:cNvPr id="22530" name="Picture 4" descr="Rail Accidents Langley 001"/>
          <p:cNvPicPr>
            <a:picLocks noChangeAspect="1" noChangeArrowheads="1"/>
          </p:cNvPicPr>
          <p:nvPr/>
        </p:nvPicPr>
        <p:blipFill>
          <a:blip r:embed="rId4"/>
          <a:srcRect/>
          <a:stretch>
            <a:fillRect/>
          </a:stretch>
        </p:blipFill>
        <p:spPr bwMode="auto">
          <a:xfrm>
            <a:off x="0" y="5638800"/>
            <a:ext cx="1820863" cy="1219200"/>
          </a:xfrm>
          <a:prstGeom prst="rect">
            <a:avLst/>
          </a:prstGeom>
          <a:noFill/>
          <a:ln w="9525">
            <a:noFill/>
            <a:miter lim="800000"/>
            <a:headEnd/>
            <a:tailEnd/>
          </a:ln>
        </p:spPr>
      </p:pic>
      <p:pic>
        <p:nvPicPr>
          <p:cNvPr id="22531" name="Picture 4" descr="J:\Projects 2011\South Fraser Perimeter Road\Logos and images\Route Photos\SFPR-9.jpg"/>
          <p:cNvPicPr>
            <a:picLocks noChangeAspect="1" noChangeArrowheads="1"/>
          </p:cNvPicPr>
          <p:nvPr/>
        </p:nvPicPr>
        <p:blipFill>
          <a:blip r:embed="rId5"/>
          <a:srcRect/>
          <a:stretch>
            <a:fillRect/>
          </a:stretch>
        </p:blipFill>
        <p:spPr bwMode="auto">
          <a:xfrm>
            <a:off x="7226300" y="5708650"/>
            <a:ext cx="1954213" cy="1176338"/>
          </a:xfrm>
          <a:prstGeom prst="rect">
            <a:avLst/>
          </a:prstGeom>
          <a:noFill/>
          <a:ln w="9525">
            <a:noFill/>
            <a:miter lim="800000"/>
            <a:headEnd/>
            <a:tailEnd/>
          </a:ln>
        </p:spPr>
      </p:pic>
      <p:pic>
        <p:nvPicPr>
          <p:cNvPr id="22532" name="Picture 6" descr="http://farm3.static.flickr.com/2404/2576865335_82bcc2ac72.jpg"/>
          <p:cNvPicPr>
            <a:picLocks noChangeAspect="1" noChangeArrowheads="1"/>
          </p:cNvPicPr>
          <p:nvPr/>
        </p:nvPicPr>
        <p:blipFill>
          <a:blip r:embed="rId6"/>
          <a:srcRect/>
          <a:stretch>
            <a:fillRect/>
          </a:stretch>
        </p:blipFill>
        <p:spPr bwMode="auto">
          <a:xfrm>
            <a:off x="5365750" y="5702300"/>
            <a:ext cx="1860550" cy="1182688"/>
          </a:xfrm>
          <a:prstGeom prst="rect">
            <a:avLst/>
          </a:prstGeom>
          <a:noFill/>
          <a:ln w="9525">
            <a:noFill/>
            <a:miter lim="800000"/>
            <a:headEnd/>
            <a:tailEnd/>
          </a:ln>
        </p:spPr>
      </p:pic>
      <p:pic>
        <p:nvPicPr>
          <p:cNvPr id="22533" name="Picture 8" descr="http://themaritimeblog.com/wp-content/uploads/2009/07/467938492_e179f167c5_b.jpg"/>
          <p:cNvPicPr>
            <a:picLocks noChangeAspect="1" noChangeArrowheads="1"/>
          </p:cNvPicPr>
          <p:nvPr/>
        </p:nvPicPr>
        <p:blipFill>
          <a:blip r:embed="rId7"/>
          <a:srcRect/>
          <a:stretch>
            <a:fillRect/>
          </a:stretch>
        </p:blipFill>
        <p:spPr bwMode="auto">
          <a:xfrm>
            <a:off x="3635375" y="5668963"/>
            <a:ext cx="1728788" cy="1189037"/>
          </a:xfrm>
          <a:prstGeom prst="rect">
            <a:avLst/>
          </a:prstGeom>
          <a:noFill/>
          <a:ln w="9525">
            <a:noFill/>
            <a:miter lim="800000"/>
            <a:headEnd/>
            <a:tailEnd/>
          </a:ln>
        </p:spPr>
      </p:pic>
      <p:sp>
        <p:nvSpPr>
          <p:cNvPr id="2" name="Title 1"/>
          <p:cNvSpPr>
            <a:spLocks noGrp="1"/>
          </p:cNvSpPr>
          <p:nvPr>
            <p:ph type="title"/>
          </p:nvPr>
        </p:nvSpPr>
        <p:spPr>
          <a:xfrm>
            <a:off x="385763" y="765175"/>
            <a:ext cx="8229600" cy="1066800"/>
          </a:xfrm>
        </p:spPr>
        <p:txBody>
          <a:bodyPr>
            <a:normAutofit fontScale="90000"/>
          </a:bodyPr>
          <a:lstStyle/>
          <a:p>
            <a:pPr eaLnBrk="1" fontAlgn="auto" hangingPunct="1">
              <a:spcAft>
                <a:spcPts val="0"/>
              </a:spcAft>
              <a:defRPr/>
            </a:pPr>
            <a:r>
              <a:rPr lang="en-CA" dirty="0" smtClean="0"/>
              <a:t>Challenges of Expanding the Gateway</a:t>
            </a:r>
            <a:endParaRPr lang="en-CA" dirty="0"/>
          </a:p>
        </p:txBody>
      </p:sp>
      <p:sp>
        <p:nvSpPr>
          <p:cNvPr id="22535" name="Content Placeholder 4"/>
          <p:cNvSpPr>
            <a:spLocks noGrp="1"/>
          </p:cNvSpPr>
          <p:nvPr>
            <p:ph idx="1"/>
          </p:nvPr>
        </p:nvSpPr>
        <p:spPr>
          <a:xfrm>
            <a:off x="385763" y="1844675"/>
            <a:ext cx="8229600" cy="4325938"/>
          </a:xfrm>
        </p:spPr>
        <p:txBody>
          <a:bodyPr/>
          <a:lstStyle/>
          <a:p>
            <a:pPr eaLnBrk="1" hangingPunct="1"/>
            <a:r>
              <a:rPr lang="en-US" smtClean="0"/>
              <a:t>Expanding the Gateway to meet demand for increased trade and economic development presents challenges for:</a:t>
            </a:r>
          </a:p>
          <a:p>
            <a:pPr lvl="1" eaLnBrk="1" hangingPunct="1"/>
            <a:r>
              <a:rPr lang="en-US" smtClean="0"/>
              <a:t>Planning and managing transportation systems</a:t>
            </a:r>
          </a:p>
          <a:p>
            <a:pPr lvl="1" eaLnBrk="1" hangingPunct="1"/>
            <a:r>
              <a:rPr lang="en-US" smtClean="0"/>
              <a:t>Coordinating land use plans and activities</a:t>
            </a:r>
          </a:p>
          <a:p>
            <a:pPr lvl="1" eaLnBrk="1" hangingPunct="1"/>
            <a:r>
              <a:rPr lang="en-US" smtClean="0"/>
              <a:t>Protecting and enhancing the environment</a:t>
            </a:r>
          </a:p>
          <a:p>
            <a:pPr lvl="1" eaLnBrk="1" hangingPunct="1"/>
            <a:r>
              <a:rPr lang="en-US" smtClean="0"/>
              <a:t>Addressing priorities for regional and community  development.</a:t>
            </a:r>
          </a:p>
          <a:p>
            <a:pPr eaLnBrk="1" hangingPunct="1"/>
            <a:endParaRPr lang="en-CA" smtClean="0"/>
          </a:p>
        </p:txBody>
      </p:sp>
      <p:sp>
        <p:nvSpPr>
          <p:cNvPr id="21512" name="Slide Number Placeholder 2"/>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A7C609A7-4A56-4859-9268-42A8E14FAD9A}" type="slidenum">
              <a:rPr lang="en-CA"/>
              <a:pPr fontAlgn="base">
                <a:spcBef>
                  <a:spcPct val="0"/>
                </a:spcBef>
                <a:spcAft>
                  <a:spcPct val="0"/>
                </a:spcAft>
                <a:defRPr/>
              </a:pPr>
              <a:t>5</a:t>
            </a:fld>
            <a:endParaRPr lang="en-CA"/>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692150"/>
            <a:ext cx="7772400" cy="990600"/>
          </a:xfrm>
        </p:spPr>
        <p:txBody>
          <a:bodyPr>
            <a:normAutofit fontScale="90000"/>
          </a:bodyPr>
          <a:lstStyle/>
          <a:p>
            <a:pPr eaLnBrk="1" fontAlgn="auto" hangingPunct="1">
              <a:spcAft>
                <a:spcPts val="0"/>
              </a:spcAft>
              <a:defRPr/>
            </a:pPr>
            <a:r>
              <a:rPr lang="en-CA" dirty="0" smtClean="0"/>
              <a:t>Enhancing Planning Capacity Study</a:t>
            </a:r>
            <a:endParaRPr lang="en-CA" dirty="0"/>
          </a:p>
        </p:txBody>
      </p:sp>
      <p:sp>
        <p:nvSpPr>
          <p:cNvPr id="3" name="Content Placeholder 2"/>
          <p:cNvSpPr>
            <a:spLocks noGrp="1"/>
          </p:cNvSpPr>
          <p:nvPr>
            <p:ph idx="1"/>
          </p:nvPr>
        </p:nvSpPr>
        <p:spPr>
          <a:xfrm>
            <a:off x="539750" y="1844675"/>
            <a:ext cx="7772400" cy="3960813"/>
          </a:xfrm>
        </p:spPr>
        <p:txBody>
          <a:bodyPr>
            <a:normAutofit fontScale="92500"/>
          </a:bodyPr>
          <a:lstStyle/>
          <a:p>
            <a:pPr marL="365760" indent="-256032" eaLnBrk="1" fontAlgn="auto" hangingPunct="1">
              <a:spcAft>
                <a:spcPts val="0"/>
              </a:spcAft>
              <a:buClr>
                <a:schemeClr val="accent3"/>
              </a:buClr>
              <a:buFont typeface="Georgia"/>
              <a:buChar char="•"/>
              <a:defRPr/>
            </a:pPr>
            <a:r>
              <a:rPr lang="en-CA" dirty="0" smtClean="0"/>
              <a:t>The APGST initiated a study in 2010 to address:</a:t>
            </a:r>
          </a:p>
          <a:p>
            <a:pPr marL="109728" indent="0" eaLnBrk="1" fontAlgn="auto" hangingPunct="1">
              <a:spcAft>
                <a:spcPts val="0"/>
              </a:spcAft>
              <a:buClr>
                <a:schemeClr val="accent3"/>
              </a:buClr>
              <a:buFont typeface="Georgia"/>
              <a:buNone/>
              <a:defRPr/>
            </a:pPr>
            <a:endParaRPr lang="en-CA" dirty="0" smtClean="0"/>
          </a:p>
          <a:p>
            <a:pPr marL="658368" lvl="1" indent="-246888" eaLnBrk="1" fontAlgn="auto" hangingPunct="1">
              <a:spcAft>
                <a:spcPts val="0"/>
              </a:spcAft>
              <a:buFont typeface="Georgia"/>
              <a:buChar char="▫"/>
              <a:defRPr/>
            </a:pPr>
            <a:r>
              <a:rPr lang="en-CA" dirty="0" smtClean="0"/>
              <a:t>How to improve coordination and integration of planning activities in the Metro Vancouver Region</a:t>
            </a:r>
          </a:p>
          <a:p>
            <a:pPr marL="658368" lvl="1" indent="-246888" eaLnBrk="1" fontAlgn="auto" hangingPunct="1">
              <a:spcAft>
                <a:spcPts val="0"/>
              </a:spcAft>
              <a:buFont typeface="Georgia"/>
              <a:buChar char="▫"/>
              <a:defRPr/>
            </a:pPr>
            <a:r>
              <a:rPr lang="en-CA" dirty="0" smtClean="0"/>
              <a:t>Resource requirements to build a greater understanding of the Gateway</a:t>
            </a:r>
          </a:p>
          <a:p>
            <a:pPr marL="658368" lvl="1" indent="-246888" eaLnBrk="1" fontAlgn="auto" hangingPunct="1">
              <a:spcAft>
                <a:spcPts val="0"/>
              </a:spcAft>
              <a:buFont typeface="Georgia"/>
              <a:buChar char="▫"/>
              <a:defRPr/>
            </a:pPr>
            <a:r>
              <a:rPr lang="en-CA" dirty="0" smtClean="0"/>
              <a:t>Requirements for training and education for those responsible for planning that may impact the Gateway</a:t>
            </a:r>
          </a:p>
        </p:txBody>
      </p:sp>
      <p:sp>
        <p:nvSpPr>
          <p:cNvPr id="22531" name="Slide Number Placeholder 3"/>
          <p:cNvSpPr>
            <a:spLocks noGrp="1"/>
          </p:cNvSpPr>
          <p:nvPr>
            <p:ph type="sldNum" sz="quarter" idx="12"/>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EADE6AE9-AE9E-4F28-9BB4-4FB67BAEC30E}" type="slidenum">
              <a:rPr lang="en-CA"/>
              <a:pPr fontAlgn="base">
                <a:spcBef>
                  <a:spcPct val="0"/>
                </a:spcBef>
                <a:spcAft>
                  <a:spcPct val="0"/>
                </a:spcAft>
                <a:defRPr/>
              </a:pPr>
              <a:t>6</a:t>
            </a:fld>
            <a:endParaRPr lang="en-CA"/>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3"/>
          <p:cNvPicPr>
            <a:picLocks noChangeAspect="1" noChangeArrowheads="1"/>
          </p:cNvPicPr>
          <p:nvPr/>
        </p:nvPicPr>
        <p:blipFill>
          <a:blip r:embed="rId3"/>
          <a:srcRect/>
          <a:stretch>
            <a:fillRect/>
          </a:stretch>
        </p:blipFill>
        <p:spPr bwMode="auto">
          <a:xfrm>
            <a:off x="3563938" y="1581150"/>
            <a:ext cx="5508625" cy="4943475"/>
          </a:xfrm>
          <a:prstGeom prst="rect">
            <a:avLst/>
          </a:prstGeom>
          <a:noFill/>
          <a:ln w="9525">
            <a:noFill/>
            <a:miter lim="800000"/>
            <a:headEnd/>
            <a:tailEnd/>
          </a:ln>
        </p:spPr>
      </p:pic>
      <p:sp>
        <p:nvSpPr>
          <p:cNvPr id="2" name="Title 1"/>
          <p:cNvSpPr>
            <a:spLocks noGrp="1"/>
          </p:cNvSpPr>
          <p:nvPr>
            <p:ph type="title"/>
          </p:nvPr>
        </p:nvSpPr>
        <p:spPr>
          <a:xfrm>
            <a:off x="611188" y="692150"/>
            <a:ext cx="8229600" cy="1066800"/>
          </a:xfrm>
        </p:spPr>
        <p:txBody>
          <a:bodyPr>
            <a:normAutofit fontScale="90000"/>
          </a:bodyPr>
          <a:lstStyle/>
          <a:p>
            <a:pPr eaLnBrk="1" fontAlgn="auto" hangingPunct="1">
              <a:spcAft>
                <a:spcPts val="0"/>
              </a:spcAft>
              <a:defRPr/>
            </a:pPr>
            <a:r>
              <a:rPr lang="en-CA" dirty="0" smtClean="0"/>
              <a:t>Research and Consultations to Inform the Study</a:t>
            </a:r>
            <a:endParaRPr lang="en-CA" dirty="0"/>
          </a:p>
        </p:txBody>
      </p:sp>
      <p:sp>
        <p:nvSpPr>
          <p:cNvPr id="25603" name="Content Placeholder 4"/>
          <p:cNvSpPr>
            <a:spLocks noGrp="1"/>
          </p:cNvSpPr>
          <p:nvPr>
            <p:ph sz="half" idx="1"/>
          </p:nvPr>
        </p:nvSpPr>
        <p:spPr>
          <a:xfrm>
            <a:off x="188913" y="1844675"/>
            <a:ext cx="5030787" cy="4525963"/>
          </a:xfrm>
        </p:spPr>
        <p:txBody>
          <a:bodyPr/>
          <a:lstStyle/>
          <a:p>
            <a:pPr eaLnBrk="1" hangingPunct="1"/>
            <a:r>
              <a:rPr lang="en-CA" sz="2400" smtClean="0"/>
              <a:t>30 planners and professionals (Appendix 1 )</a:t>
            </a:r>
          </a:p>
          <a:p>
            <a:pPr eaLnBrk="1" hangingPunct="1"/>
            <a:r>
              <a:rPr lang="en-CA" sz="2400" smtClean="0"/>
              <a:t>First Nations (2)</a:t>
            </a:r>
          </a:p>
          <a:p>
            <a:pPr eaLnBrk="1" hangingPunct="1"/>
            <a:r>
              <a:rPr lang="en-CA" sz="2400" smtClean="0"/>
              <a:t>Planning Institute of BC</a:t>
            </a:r>
          </a:p>
          <a:p>
            <a:pPr eaLnBrk="1" hangingPunct="1"/>
            <a:r>
              <a:rPr lang="en-CA" sz="2400" smtClean="0"/>
              <a:t>SFU City Program</a:t>
            </a:r>
          </a:p>
          <a:p>
            <a:pPr eaLnBrk="1" hangingPunct="1"/>
            <a:r>
              <a:rPr lang="en-CA" sz="2400" smtClean="0"/>
              <a:t>APEGBC</a:t>
            </a:r>
          </a:p>
          <a:p>
            <a:pPr eaLnBrk="1" hangingPunct="1"/>
            <a:r>
              <a:rPr lang="en-CA" sz="2400" smtClean="0"/>
              <a:t>UBC </a:t>
            </a:r>
          </a:p>
          <a:p>
            <a:pPr eaLnBrk="1" hangingPunct="1"/>
            <a:r>
              <a:rPr lang="en-CA" sz="2400" smtClean="0"/>
              <a:t>Metro Vancouver </a:t>
            </a:r>
          </a:p>
          <a:p>
            <a:pPr eaLnBrk="1" hangingPunct="1"/>
            <a:r>
              <a:rPr lang="en-CA" sz="2400" smtClean="0"/>
              <a:t>Regional Planning Advisory Committee</a:t>
            </a:r>
          </a:p>
          <a:p>
            <a:pPr eaLnBrk="1" hangingPunct="1"/>
            <a:r>
              <a:rPr lang="en-CA" sz="2400" smtClean="0"/>
              <a:t>TransLink</a:t>
            </a:r>
          </a:p>
          <a:p>
            <a:pPr eaLnBrk="1" hangingPunct="1"/>
            <a:r>
              <a:rPr lang="en-CA" sz="2400" smtClean="0"/>
              <a:t>Ports of Rotterdam and Savannah</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188" y="692150"/>
            <a:ext cx="8229600" cy="1066800"/>
          </a:xfrm>
        </p:spPr>
        <p:txBody>
          <a:bodyPr>
            <a:normAutofit fontScale="90000"/>
          </a:bodyPr>
          <a:lstStyle/>
          <a:p>
            <a:pPr eaLnBrk="1" fontAlgn="auto" hangingPunct="1">
              <a:spcAft>
                <a:spcPts val="0"/>
              </a:spcAft>
              <a:defRPr/>
            </a:pPr>
            <a:r>
              <a:rPr lang="en-CA" dirty="0" smtClean="0"/>
              <a:t>Enhancing Planning Capacity Priorities</a:t>
            </a:r>
            <a:endParaRPr lang="en-CA" dirty="0"/>
          </a:p>
        </p:txBody>
      </p:sp>
      <p:graphicFrame>
        <p:nvGraphicFramePr>
          <p:cNvPr id="5" name="Diagram 4"/>
          <p:cNvGraphicFramePr/>
          <p:nvPr/>
        </p:nvGraphicFramePr>
        <p:xfrm>
          <a:off x="683568" y="1800218"/>
          <a:ext cx="8092625"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836613"/>
            <a:ext cx="8229600" cy="1066800"/>
          </a:xfrm>
          <a:solidFill>
            <a:srgbClr val="9BBB59"/>
          </a:solidFill>
          <a:ln>
            <a:solidFill>
              <a:schemeClr val="tx1"/>
            </a:solidFill>
          </a:ln>
          <a:effectLst>
            <a:outerShdw blurRad="50800" dist="38100" dir="2700000" algn="tl" rotWithShape="0">
              <a:prstClr val="black">
                <a:alpha val="40000"/>
              </a:prstClr>
            </a:outerShdw>
          </a:effectLst>
        </p:spPr>
        <p:txBody>
          <a:bodyPr>
            <a:normAutofit fontScale="90000"/>
          </a:bodyPr>
          <a:lstStyle/>
          <a:p>
            <a:pPr eaLnBrk="1" fontAlgn="auto" hangingPunct="1">
              <a:spcAft>
                <a:spcPts val="0"/>
              </a:spcAft>
              <a:defRPr/>
            </a:pPr>
            <a:r>
              <a:rPr lang="en-CA" dirty="0" smtClean="0">
                <a:solidFill>
                  <a:schemeClr val="bg1"/>
                </a:solidFill>
              </a:rPr>
              <a:t>Gateway Leadership – What we Heard</a:t>
            </a:r>
            <a:endParaRPr lang="en-CA" dirty="0">
              <a:solidFill>
                <a:schemeClr val="bg1"/>
              </a:solidFill>
            </a:endParaRPr>
          </a:p>
        </p:txBody>
      </p:sp>
      <p:sp>
        <p:nvSpPr>
          <p:cNvPr id="12" name="Content Placeholder 11"/>
          <p:cNvSpPr>
            <a:spLocks noGrp="1"/>
          </p:cNvSpPr>
          <p:nvPr>
            <p:ph idx="1"/>
          </p:nvPr>
        </p:nvSpPr>
        <p:spPr/>
        <p:txBody>
          <a:bodyPr>
            <a:normAutofit/>
          </a:bodyPr>
          <a:lstStyle/>
          <a:p>
            <a:pPr marL="0" indent="0" eaLnBrk="1" fontAlgn="auto" hangingPunct="1">
              <a:spcAft>
                <a:spcPts val="0"/>
              </a:spcAft>
              <a:buClr>
                <a:schemeClr val="accent3"/>
              </a:buClr>
              <a:buFont typeface="Georgia"/>
              <a:buNone/>
              <a:defRPr/>
            </a:pPr>
            <a:r>
              <a:rPr lang="en-CA" i="1" dirty="0"/>
              <a:t>“The Asia Pacific Gateway needs to take </a:t>
            </a:r>
            <a:r>
              <a:rPr lang="en-CA" i="1" dirty="0" smtClean="0"/>
              <a:t>charge, sort </a:t>
            </a:r>
            <a:r>
              <a:rPr lang="en-CA" i="1" dirty="0"/>
              <a:t>out who they </a:t>
            </a:r>
            <a:r>
              <a:rPr lang="en-CA" i="1" dirty="0" smtClean="0"/>
              <a:t>are, and </a:t>
            </a:r>
            <a:r>
              <a:rPr lang="en-CA" i="1" dirty="0"/>
              <a:t>they need a contact person that planners can talk </a:t>
            </a:r>
            <a:r>
              <a:rPr lang="en-CA" i="1" dirty="0" smtClean="0"/>
              <a:t>to.”</a:t>
            </a:r>
          </a:p>
          <a:p>
            <a:pPr marL="0" indent="0" eaLnBrk="1" fontAlgn="auto" hangingPunct="1">
              <a:spcAft>
                <a:spcPts val="0"/>
              </a:spcAft>
              <a:buClr>
                <a:schemeClr val="accent3"/>
              </a:buClr>
              <a:buFont typeface="Georgia"/>
              <a:buNone/>
              <a:defRPr/>
            </a:pPr>
            <a:endParaRPr lang="en-CA" i="1" dirty="0"/>
          </a:p>
          <a:p>
            <a:pPr marL="365760" indent="-256032" eaLnBrk="1" fontAlgn="auto" hangingPunct="1">
              <a:spcAft>
                <a:spcPts val="0"/>
              </a:spcAft>
              <a:buClr>
                <a:schemeClr val="accent3"/>
              </a:buClr>
              <a:buFont typeface="Georgia"/>
              <a:buChar char="•"/>
              <a:defRPr/>
            </a:pPr>
            <a:r>
              <a:rPr lang="en-CA" dirty="0"/>
              <a:t>Key Areas for Action</a:t>
            </a:r>
          </a:p>
          <a:p>
            <a:pPr marL="658368" lvl="1" indent="-246888" eaLnBrk="1" fontAlgn="auto" hangingPunct="1">
              <a:spcAft>
                <a:spcPts val="0"/>
              </a:spcAft>
              <a:buFont typeface="Georgia"/>
              <a:buChar char="▫"/>
              <a:defRPr/>
            </a:pPr>
            <a:r>
              <a:rPr lang="en-CA" dirty="0" smtClean="0"/>
              <a:t>Stronger </a:t>
            </a:r>
            <a:r>
              <a:rPr lang="en-CA" dirty="0"/>
              <a:t>leadership and identity</a:t>
            </a:r>
          </a:p>
          <a:p>
            <a:pPr marL="658368" lvl="1" indent="-246888" eaLnBrk="1" fontAlgn="auto" hangingPunct="1">
              <a:spcAft>
                <a:spcPts val="0"/>
              </a:spcAft>
              <a:buFont typeface="Georgia"/>
              <a:buChar char="▫"/>
              <a:defRPr/>
            </a:pPr>
            <a:r>
              <a:rPr lang="en-CA" dirty="0"/>
              <a:t>Improved coordination of Gateway partners</a:t>
            </a:r>
          </a:p>
          <a:p>
            <a:pPr marL="658368" lvl="1" indent="-246888" eaLnBrk="1" fontAlgn="auto" hangingPunct="1">
              <a:spcAft>
                <a:spcPts val="0"/>
              </a:spcAft>
              <a:buFont typeface="Georgia"/>
              <a:buChar char="▫"/>
              <a:defRPr/>
            </a:pPr>
            <a:r>
              <a:rPr lang="en-CA" dirty="0" smtClean="0"/>
              <a:t>Entity </a:t>
            </a:r>
            <a:r>
              <a:rPr lang="en-CA" dirty="0"/>
              <a:t>for working with regional and municipal governments</a:t>
            </a: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969</TotalTime>
  <Words>1767</Words>
  <Application>Microsoft Office PowerPoint</Application>
  <PresentationFormat>On-screen Show (4:3)</PresentationFormat>
  <Paragraphs>185</Paragraphs>
  <Slides>20</Slides>
  <Notes>18</Notes>
  <HiddenSlides>0</HiddenSlides>
  <MMClips>0</MMClips>
  <ScaleCrop>false</ScaleCrop>
  <HeadingPairs>
    <vt:vector size="6" baseType="variant">
      <vt:variant>
        <vt:lpstr>Fonts Used</vt:lpstr>
      </vt:variant>
      <vt:variant>
        <vt:i4>5</vt:i4>
      </vt:variant>
      <vt:variant>
        <vt:lpstr>Design Template</vt:lpstr>
      </vt:variant>
      <vt:variant>
        <vt:i4>4</vt:i4>
      </vt:variant>
      <vt:variant>
        <vt:lpstr>Slide Titles</vt:lpstr>
      </vt:variant>
      <vt:variant>
        <vt:i4>20</vt:i4>
      </vt:variant>
    </vt:vector>
  </HeadingPairs>
  <TitlesOfParts>
    <vt:vector size="29" baseType="lpstr">
      <vt:lpstr>Arial</vt:lpstr>
      <vt:lpstr>Trebuchet MS</vt:lpstr>
      <vt:lpstr>Georgia</vt:lpstr>
      <vt:lpstr>Wingdings 2</vt:lpstr>
      <vt:lpstr>Calibri</vt:lpstr>
      <vt:lpstr>Urban</vt:lpstr>
      <vt:lpstr>Urban</vt:lpstr>
      <vt:lpstr>Urban</vt:lpstr>
      <vt:lpstr>Urban</vt:lpstr>
      <vt:lpstr>Slide 1</vt:lpstr>
      <vt:lpstr>Presentation Objectives</vt:lpstr>
      <vt:lpstr>About the Greater Vancouver Gateway Council</vt:lpstr>
      <vt:lpstr>About the Asia Pacific Gateway</vt:lpstr>
      <vt:lpstr>Challenges of Expanding the Gateway</vt:lpstr>
      <vt:lpstr>Enhancing Planning Capacity Study</vt:lpstr>
      <vt:lpstr>Research and Consultations to Inform the Study</vt:lpstr>
      <vt:lpstr>Enhancing Planning Capacity Priorities</vt:lpstr>
      <vt:lpstr>Gateway Leadership – What we Heard</vt:lpstr>
      <vt:lpstr>Gateway Leadership Actions</vt:lpstr>
      <vt:lpstr>Gateway Vision and Plan –  What we Heard</vt:lpstr>
      <vt:lpstr>Gateway Vision and Plan Actions</vt:lpstr>
      <vt:lpstr>Integrate Gateway Planning - What we Heard </vt:lpstr>
      <vt:lpstr>Integrate Gateway Planning - Actions</vt:lpstr>
      <vt:lpstr>Integrate Gateway Planning - Actions </vt:lpstr>
      <vt:lpstr>Engagement and Communications – What we Heard</vt:lpstr>
      <vt:lpstr>Engagement and Communications - Actions</vt:lpstr>
      <vt:lpstr>Knowledge, Skills and Abilities - What we Heard</vt:lpstr>
      <vt:lpstr>Knowledge, Skills and Abilities - Actions</vt:lpstr>
      <vt:lpstr>Current Status of Implementation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Gateway Council</dc:title>
  <dc:creator>John Forsdick</dc:creator>
  <cp:lastModifiedBy>Bob</cp:lastModifiedBy>
  <cp:revision>55</cp:revision>
  <dcterms:created xsi:type="dcterms:W3CDTF">2012-09-20T15:01:37Z</dcterms:created>
  <dcterms:modified xsi:type="dcterms:W3CDTF">2012-11-14T20:23:16Z</dcterms:modified>
</cp:coreProperties>
</file>